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33" r:id="rId4"/>
  </p:sldMasterIdLst>
  <p:notesMasterIdLst>
    <p:notesMasterId r:id="rId19"/>
  </p:notesMasterIdLst>
  <p:handoutMasterIdLst>
    <p:handoutMasterId r:id="rId20"/>
  </p:handoutMasterIdLst>
  <p:sldIdLst>
    <p:sldId id="2147472857" r:id="rId5"/>
    <p:sldId id="260" r:id="rId6"/>
    <p:sldId id="2147472862" r:id="rId7"/>
    <p:sldId id="2147472867" r:id="rId8"/>
    <p:sldId id="2147472866" r:id="rId9"/>
    <p:sldId id="5530" r:id="rId10"/>
    <p:sldId id="2147472869" r:id="rId11"/>
    <p:sldId id="2147472870" r:id="rId12"/>
    <p:sldId id="2147472868" r:id="rId13"/>
    <p:sldId id="2147472871" r:id="rId14"/>
    <p:sldId id="2147472872" r:id="rId15"/>
    <p:sldId id="2147472863" r:id="rId16"/>
    <p:sldId id="2147472864" r:id="rId17"/>
    <p:sldId id="2147472855"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DC2FDE-C71D-9422-1A56-63B0499BE7B4}" name="LeBouef, David" initials="LD" userId="S::david.lebouef@quintiles.com::2263cf62-1491-4aba-8ffd-841d72c8fe6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4F4F4"/>
    <a:srgbClr val="DA291C"/>
    <a:srgbClr val="959CA0"/>
    <a:srgbClr val="FE8A12"/>
    <a:srgbClr val="F4C65A"/>
    <a:srgbClr val="FFE2C4"/>
    <a:srgbClr val="FEC488"/>
    <a:srgbClr val="7FD1EF"/>
    <a:srgbClr val="A1D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B74714-0B83-3C45-936D-701A95329C14}" v="1303" dt="2025-10-06T12:31:23.622"/>
    <p1510:client id="{4EDF17E4-0730-4FF5-A90D-3FE4224C9C3C}" v="61" dt="2025-10-06T14:53:57.078"/>
    <p1510:client id="{B8C4DADE-68C6-4236-AA96-7424CDA150AC}" v="36" dt="2025-10-06T11:22:57.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1349" y="259"/>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23"/>
            <a:ext cx="4393055" cy="367959"/>
          </a:xfrm>
          <a:prstGeom prst="rect">
            <a:avLst/>
          </a:prstGeom>
        </p:spPr>
        <p:txBody>
          <a:bodyPr vert="horz" lIns="93324" tIns="46662" rIns="93324" bIns="46662" rtlCol="0"/>
          <a:lstStyle>
            <a:lvl1pPr algn="l">
              <a:defRPr sz="1200"/>
            </a:lvl1pPr>
          </a:lstStyle>
          <a:p>
            <a:endParaRPr lang="en-US" b="1"/>
          </a:p>
        </p:txBody>
      </p:sp>
      <p:sp>
        <p:nvSpPr>
          <p:cNvPr id="3" name="Date Placeholder 2"/>
          <p:cNvSpPr>
            <a:spLocks noGrp="1"/>
          </p:cNvSpPr>
          <p:nvPr>
            <p:ph type="dt" sz="quarter" idx="1"/>
          </p:nvPr>
        </p:nvSpPr>
        <p:spPr>
          <a:xfrm>
            <a:off x="494675" y="669161"/>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10/9/2025</a:t>
            </a:fld>
            <a:endParaRPr lang="en-US" sz="1000" i="1"/>
          </a:p>
        </p:txBody>
      </p:sp>
      <p:sp>
        <p:nvSpPr>
          <p:cNvPr id="4" name="Footer Placeholder 3"/>
          <p:cNvSpPr>
            <a:spLocks noGrp="1"/>
          </p:cNvSpPr>
          <p:nvPr>
            <p:ph type="ftr" sz="quarter" idx="2"/>
          </p:nvPr>
        </p:nvSpPr>
        <p:spPr>
          <a:xfrm>
            <a:off x="494691" y="8780243"/>
            <a:ext cx="2893517" cy="251346"/>
          </a:xfrm>
          <a:prstGeom prst="rect">
            <a:avLst/>
          </a:prstGeom>
        </p:spPr>
        <p:txBody>
          <a:bodyPr vert="horz" lIns="93324" tIns="46662" rIns="93324" bIns="46662" rtlCol="0" anchor="b"/>
          <a:lstStyle>
            <a:lvl1pPr algn="l">
              <a:defRPr sz="1200"/>
            </a:lvl1pPr>
          </a:lstStyle>
          <a:p>
            <a:endParaRPr lang="en-US" sz="100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a:p>
        </p:txBody>
      </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4FCD28D-5205-B14D-9338-E5F52C4B3AFB}"/>
              </a:ext>
            </a:extLst>
          </p:cNvPr>
          <p:cNvPicPr preferRelativeResize="0">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3460" y="671457"/>
            <a:ext cx="1555593" cy="281237"/>
          </a:xfrm>
          <a:prstGeom prst="rect">
            <a:avLst/>
          </a:prstGeom>
        </p:spPr>
      </p:pic>
      <p:sp>
        <p:nvSpPr>
          <p:cNvPr id="20" name="Header Placeholder 19">
            <a:extLst>
              <a:ext uri="{FF2B5EF4-FFF2-40B4-BE49-F238E27FC236}">
                <a16:creationId xmlns:a16="http://schemas.microsoft.com/office/drawing/2014/main" id="{44B54E68-49B3-EB4F-9F06-63EBE21271F2}"/>
              </a:ext>
            </a:extLst>
          </p:cNvPr>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21" name="Slide Image Placeholder 20">
            <a:extLst>
              <a:ext uri="{FF2B5EF4-FFF2-40B4-BE49-F238E27FC236}">
                <a16:creationId xmlns:a16="http://schemas.microsoft.com/office/drawing/2014/main" id="{9F80914E-3226-3544-8067-D77A7810E7E0}"/>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22" name="Footer Placeholder 21">
            <a:extLst>
              <a:ext uri="{FF2B5EF4-FFF2-40B4-BE49-F238E27FC236}">
                <a16:creationId xmlns:a16="http://schemas.microsoft.com/office/drawing/2014/main" id="{73A95A9D-2083-FD47-8FCC-26405789E46C}"/>
              </a:ext>
            </a:extLst>
          </p:cNvPr>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23" name="Slide Number Placeholder 22">
            <a:extLst>
              <a:ext uri="{FF2B5EF4-FFF2-40B4-BE49-F238E27FC236}">
                <a16:creationId xmlns:a16="http://schemas.microsoft.com/office/drawing/2014/main" id="{C3E99797-5A44-E441-B5A2-75267FF5AEBD}"/>
              </a:ext>
            </a:extLst>
          </p:cNvPr>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2757C527-D302-0D4C-8820-8247C93BFD8D}" type="slidenum">
              <a:rPr lang="en-US" smtClean="0"/>
              <a:t>‹#›</a:t>
            </a:fld>
            <a:endParaRPr lang="en-US"/>
          </a:p>
        </p:txBody>
      </p:sp>
      <p:sp>
        <p:nvSpPr>
          <p:cNvPr id="24" name="Notes Placeholder 23">
            <a:extLst>
              <a:ext uri="{FF2B5EF4-FFF2-40B4-BE49-F238E27FC236}">
                <a16:creationId xmlns:a16="http://schemas.microsoft.com/office/drawing/2014/main" id="{0824245F-47FC-6845-9612-BB5942EF9984}"/>
              </a:ext>
            </a:extLst>
          </p:cNvPr>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a:extLst>
              <a:ext uri="{FF2B5EF4-FFF2-40B4-BE49-F238E27FC236}">
                <a16:creationId xmlns:a16="http://schemas.microsoft.com/office/drawing/2014/main" id="{089E4AFB-44C9-3941-9EFD-0F8219FA48F5}"/>
              </a:ext>
            </a:extLst>
          </p:cNvPr>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76052FF9-2A45-F143-A9E3-2C98D6266DD3}" type="datetimeFigureOut">
              <a:rPr lang="en-US" smtClean="0"/>
              <a:t>10/9/2025</a:t>
            </a:fld>
            <a:endParaRPr lang="en-US"/>
          </a:p>
        </p:txBody>
      </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3</a:t>
            </a:fld>
            <a:endParaRPr lang="en-US"/>
          </a:p>
        </p:txBody>
      </p:sp>
    </p:spTree>
    <p:extLst>
      <p:ext uri="{BB962C8B-B14F-4D97-AF65-F5344CB8AC3E}">
        <p14:creationId xmlns:p14="http://schemas.microsoft.com/office/powerpoint/2010/main" val="103892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92BFF-D403-CB34-29EA-93A83A628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8E3B5-D49A-D03C-6062-D16C105BC36A}"/>
              </a:ext>
            </a:extLst>
          </p:cNvPr>
          <p:cNvSpPr>
            <a:spLocks noGrp="1" noRot="1" noChangeAspect="1"/>
          </p:cNvSpPr>
          <p:nvPr>
            <p:ph type="sldImg"/>
          </p:nvPr>
        </p:nvSpPr>
        <p:spPr>
          <a:xfrm>
            <a:off x="4516438" y="6921500"/>
            <a:ext cx="2687637" cy="1512888"/>
          </a:xfrm>
          <a:prstGeom prst="rect">
            <a:avLst/>
          </a:prstGeom>
        </p:spPr>
      </p:sp>
      <p:sp>
        <p:nvSpPr>
          <p:cNvPr id="3" name="Notes Placeholder 2">
            <a:extLst>
              <a:ext uri="{FF2B5EF4-FFF2-40B4-BE49-F238E27FC236}">
                <a16:creationId xmlns:a16="http://schemas.microsoft.com/office/drawing/2014/main" id="{4973BEA8-AC72-E581-72CA-FEE2452D5D75}"/>
              </a:ext>
            </a:extLst>
          </p:cNvPr>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a:extLst>
              <a:ext uri="{FF2B5EF4-FFF2-40B4-BE49-F238E27FC236}">
                <a16:creationId xmlns:a16="http://schemas.microsoft.com/office/drawing/2014/main" id="{43B367AB-16CC-A89C-FE83-2D39A02FABE9}"/>
              </a:ext>
            </a:extLst>
          </p:cNvPr>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2778BD-518E-31C3-7EF0-E3267088B852}"/>
              </a:ext>
            </a:extLst>
          </p:cNvPr>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12</a:t>
            </a:fld>
            <a:endParaRPr lang="en-US"/>
          </a:p>
        </p:txBody>
      </p:sp>
    </p:spTree>
    <p:extLst>
      <p:ext uri="{BB962C8B-B14F-4D97-AF65-F5344CB8AC3E}">
        <p14:creationId xmlns:p14="http://schemas.microsoft.com/office/powerpoint/2010/main" val="2025169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5.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024-01 - IQV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76970-59B0-02CE-F0CF-5DF2129D58BC}"/>
              </a:ext>
            </a:extLst>
          </p:cNvPr>
          <p:cNvSpPr/>
          <p:nvPr userDrawn="1"/>
        </p:nvSpPr>
        <p:spPr>
          <a:xfrm>
            <a:off x="0" y="0"/>
            <a:ext cx="12192000" cy="6858000"/>
          </a:xfrm>
          <a:prstGeom prst="rect">
            <a:avLst/>
          </a:prstGeom>
          <a:gradFill>
            <a:gsLst>
              <a:gs pos="15000">
                <a:srgbClr val="140B42"/>
              </a:gs>
              <a:gs pos="80000">
                <a:srgbClr val="005587"/>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GB" sz="1600" b="0" i="0" u="none" strike="noStrike" kern="0" cap="none" spc="0" normalizeH="0" baseline="0" noProof="0" err="1">
              <a:ln>
                <a:noFill/>
              </a:ln>
              <a:solidFill>
                <a:srgbClr val="FFFFFF"/>
              </a:solidFill>
              <a:effectLst/>
              <a:uLnTx/>
              <a:uFillTx/>
              <a:latin typeface="Arial" panose="020B0604020202020204"/>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486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48681" cy="2088828"/>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a:t>
            </a:r>
            <a:br>
              <a:rPr lang="en-US"/>
            </a:br>
            <a:r>
              <a:rPr lang="en-US"/>
              <a:t>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486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16200000">
            <a:off x="10172703"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16200000">
            <a:off x="10741443"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16200000">
            <a:off x="7833691"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7" name="TextBox 6">
            <a:extLst>
              <a:ext uri="{FF2B5EF4-FFF2-40B4-BE49-F238E27FC236}">
                <a16:creationId xmlns:a16="http://schemas.microsoft.com/office/drawing/2014/main" id="{5EEC8515-986E-A47F-4BDA-CED96BF08D65}"/>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2025.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16200000">
            <a:off x="9058253"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err="1"/>
          </a:p>
        </p:txBody>
      </p:sp>
      <p:pic>
        <p:nvPicPr>
          <p:cNvPr id="10" name="Picture 9">
            <a:extLst>
              <a:ext uri="{FF2B5EF4-FFF2-40B4-BE49-F238E27FC236}">
                <a16:creationId xmlns:a16="http://schemas.microsoft.com/office/drawing/2014/main" id="{6025B28D-E9A6-1255-B443-7613304201B6}"/>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9199917" y="735457"/>
            <a:ext cx="2247900" cy="406400"/>
          </a:xfrm>
          <a:prstGeom prst="rect">
            <a:avLst/>
          </a:prstGeom>
        </p:spPr>
      </p:pic>
    </p:spTree>
    <p:extLst>
      <p:ext uri="{BB962C8B-B14F-4D97-AF65-F5344CB8AC3E}">
        <p14:creationId xmlns:p14="http://schemas.microsoft.com/office/powerpoint/2010/main" val="4045338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Co-Brand 2024-04 - IQVIA">
    <p:spTree>
      <p:nvGrpSpPr>
        <p:cNvPr id="1" name=""/>
        <p:cNvGrpSpPr/>
        <p:nvPr/>
      </p:nvGrpSpPr>
      <p:grpSpPr>
        <a:xfrm>
          <a:off x="0" y="0"/>
          <a:ext cx="0" cy="0"/>
          <a:chOff x="0" y="0"/>
          <a:chExt cx="0" cy="0"/>
        </a:xfrm>
      </p:grpSpPr>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6270413"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6270413" cy="2088828"/>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6270413"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2" name="Graphic 1">
            <a:extLst>
              <a:ext uri="{FF2B5EF4-FFF2-40B4-BE49-F238E27FC236}">
                <a16:creationId xmlns:a16="http://schemas.microsoft.com/office/drawing/2014/main" id="{605A4C8A-6879-7FCB-0A76-F16EBB9CE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4" name="Text Placeholder 21">
            <a:extLst>
              <a:ext uri="{FF2B5EF4-FFF2-40B4-BE49-F238E27FC236}">
                <a16:creationId xmlns:a16="http://schemas.microsoft.com/office/drawing/2014/main" id="{9F0BC72C-1AD7-E7CA-ECEC-E76873446974}"/>
              </a:ext>
            </a:extLst>
          </p:cNvPr>
          <p:cNvSpPr>
            <a:spLocks noGrp="1"/>
          </p:cNvSpPr>
          <p:nvPr userDrawn="1">
            <p:ph type="body" sz="quarter" idx="12" hasCustomPrompt="1"/>
          </p:nvPr>
        </p:nvSpPr>
        <p:spPr>
          <a:xfrm>
            <a:off x="9281375"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Co-brand and 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sp>
        <p:nvSpPr>
          <p:cNvPr id="3" name="TextBox 2">
            <a:extLst>
              <a:ext uri="{FF2B5EF4-FFF2-40B4-BE49-F238E27FC236}">
                <a16:creationId xmlns:a16="http://schemas.microsoft.com/office/drawing/2014/main" id="{A795383A-AB7C-A1C6-5711-CA54E3E52A6D}"/>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2025.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p>
        </p:txBody>
      </p:sp>
      <p:sp>
        <p:nvSpPr>
          <p:cNvPr id="5" name="Freeform: Shape 4">
            <a:extLst>
              <a:ext uri="{FF2B5EF4-FFF2-40B4-BE49-F238E27FC236}">
                <a16:creationId xmlns:a16="http://schemas.microsoft.com/office/drawing/2014/main" id="{4493F902-AAD1-8100-DE89-9A4C865E166B}"/>
              </a:ext>
            </a:extLst>
          </p:cNvPr>
          <p:cNvSpPr/>
          <p:nvPr userDrawn="1"/>
        </p:nvSpPr>
        <p:spPr>
          <a:xfrm rot="2700000">
            <a:off x="9798166" y="-906004"/>
            <a:ext cx="1193902" cy="4301542"/>
          </a:xfrm>
          <a:custGeom>
            <a:avLst/>
            <a:gdLst>
              <a:gd name="connsiteX0" fmla="*/ 0 w 1193902"/>
              <a:gd name="connsiteY0" fmla="*/ 987355 h 4301542"/>
              <a:gd name="connsiteX1" fmla="*/ 987355 w 1193902"/>
              <a:gd name="connsiteY1" fmla="*/ 0 h 4301542"/>
              <a:gd name="connsiteX2" fmla="*/ 1193902 w 1193902"/>
              <a:gd name="connsiteY2" fmla="*/ 206546 h 4301542"/>
              <a:gd name="connsiteX3" fmla="*/ 1193901 w 1193902"/>
              <a:gd name="connsiteY3" fmla="*/ 3704591 h 4301542"/>
              <a:gd name="connsiteX4" fmla="*/ 596950 w 1193902"/>
              <a:gd name="connsiteY4" fmla="*/ 4301542 h 4301542"/>
              <a:gd name="connsiteX5" fmla="*/ 596951 w 1193902"/>
              <a:gd name="connsiteY5" fmla="*/ 4301541 h 4301542"/>
              <a:gd name="connsiteX6" fmla="*/ 0 w 1193902"/>
              <a:gd name="connsiteY6" fmla="*/ 3704590 h 4301542"/>
              <a:gd name="connsiteX0" fmla="*/ 987355 w 1193902"/>
              <a:gd name="connsiteY0" fmla="*/ 0 h 4301542"/>
              <a:gd name="connsiteX1" fmla="*/ 1193902 w 1193902"/>
              <a:gd name="connsiteY1" fmla="*/ 206546 h 4301542"/>
              <a:gd name="connsiteX2" fmla="*/ 1193901 w 1193902"/>
              <a:gd name="connsiteY2" fmla="*/ 3704591 h 4301542"/>
              <a:gd name="connsiteX3" fmla="*/ 596950 w 1193902"/>
              <a:gd name="connsiteY3" fmla="*/ 4301542 h 4301542"/>
              <a:gd name="connsiteX4" fmla="*/ 596951 w 1193902"/>
              <a:gd name="connsiteY4" fmla="*/ 4301541 h 4301542"/>
              <a:gd name="connsiteX5" fmla="*/ 0 w 1193902"/>
              <a:gd name="connsiteY5" fmla="*/ 3704590 h 4301542"/>
              <a:gd name="connsiteX6" fmla="*/ 0 w 1193902"/>
              <a:gd name="connsiteY6" fmla="*/ 987355 h 4301542"/>
              <a:gd name="connsiteX7" fmla="*/ 1078795 w 1193902"/>
              <a:gd name="connsiteY7" fmla="*/ 91440 h 4301542"/>
              <a:gd name="connsiteX0" fmla="*/ 987355 w 1193902"/>
              <a:gd name="connsiteY0" fmla="*/ 0 h 4301542"/>
              <a:gd name="connsiteX1" fmla="*/ 1193902 w 1193902"/>
              <a:gd name="connsiteY1" fmla="*/ 206546 h 4301542"/>
              <a:gd name="connsiteX2" fmla="*/ 1193901 w 1193902"/>
              <a:gd name="connsiteY2" fmla="*/ 3704591 h 4301542"/>
              <a:gd name="connsiteX3" fmla="*/ 596950 w 1193902"/>
              <a:gd name="connsiteY3" fmla="*/ 4301542 h 4301542"/>
              <a:gd name="connsiteX4" fmla="*/ 596951 w 1193902"/>
              <a:gd name="connsiteY4" fmla="*/ 4301541 h 4301542"/>
              <a:gd name="connsiteX5" fmla="*/ 0 w 1193902"/>
              <a:gd name="connsiteY5" fmla="*/ 3704590 h 4301542"/>
              <a:gd name="connsiteX6" fmla="*/ 0 w 1193902"/>
              <a:gd name="connsiteY6" fmla="*/ 987355 h 430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902" h="4301542">
                <a:moveTo>
                  <a:pt x="987355" y="0"/>
                </a:moveTo>
                <a:lnTo>
                  <a:pt x="1193902" y="206546"/>
                </a:lnTo>
                <a:cubicBezTo>
                  <a:pt x="1193902" y="1372561"/>
                  <a:pt x="1193901" y="2538576"/>
                  <a:pt x="1193901" y="3704591"/>
                </a:cubicBezTo>
                <a:cubicBezTo>
                  <a:pt x="1193901" y="4034278"/>
                  <a:pt x="926637" y="4301542"/>
                  <a:pt x="596950" y="4301542"/>
                </a:cubicBezTo>
                <a:lnTo>
                  <a:pt x="596951" y="4301541"/>
                </a:lnTo>
                <a:cubicBezTo>
                  <a:pt x="267264" y="4301541"/>
                  <a:pt x="0" y="4034277"/>
                  <a:pt x="0" y="3704590"/>
                </a:cubicBezTo>
                <a:lnTo>
                  <a:pt x="0" y="98735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6" name="Freeform: Shape 5">
            <a:extLst>
              <a:ext uri="{FF2B5EF4-FFF2-40B4-BE49-F238E27FC236}">
                <a16:creationId xmlns:a16="http://schemas.microsoft.com/office/drawing/2014/main" id="{7FC2DBB2-A181-4E29-6CCA-A8F30AC33C44}"/>
              </a:ext>
            </a:extLst>
          </p:cNvPr>
          <p:cNvSpPr/>
          <p:nvPr userDrawn="1"/>
        </p:nvSpPr>
        <p:spPr>
          <a:xfrm rot="2700000">
            <a:off x="11019741" y="1955164"/>
            <a:ext cx="825711" cy="2790751"/>
          </a:xfrm>
          <a:custGeom>
            <a:avLst/>
            <a:gdLst>
              <a:gd name="connsiteX0" fmla="*/ 0 w 825711"/>
              <a:gd name="connsiteY0" fmla="*/ 0 h 2882191"/>
              <a:gd name="connsiteX1" fmla="*/ 825711 w 825711"/>
              <a:gd name="connsiteY1" fmla="*/ 825711 h 2882191"/>
              <a:gd name="connsiteX2" fmla="*/ 825711 w 825711"/>
              <a:gd name="connsiteY2" fmla="*/ 2469335 h 2882191"/>
              <a:gd name="connsiteX3" fmla="*/ 412855 w 825711"/>
              <a:gd name="connsiteY3" fmla="*/ 2882191 h 2882191"/>
              <a:gd name="connsiteX4" fmla="*/ 412856 w 825711"/>
              <a:gd name="connsiteY4" fmla="*/ 2882190 h 2882191"/>
              <a:gd name="connsiteX5" fmla="*/ 0 w 825711"/>
              <a:gd name="connsiteY5" fmla="*/ 2469334 h 2882191"/>
              <a:gd name="connsiteX0" fmla="*/ 0 w 825711"/>
              <a:gd name="connsiteY0" fmla="*/ 0 h 2882191"/>
              <a:gd name="connsiteX1" fmla="*/ 825711 w 825711"/>
              <a:gd name="connsiteY1" fmla="*/ 825711 h 2882191"/>
              <a:gd name="connsiteX2" fmla="*/ 825711 w 825711"/>
              <a:gd name="connsiteY2" fmla="*/ 2469335 h 2882191"/>
              <a:gd name="connsiteX3" fmla="*/ 412855 w 825711"/>
              <a:gd name="connsiteY3" fmla="*/ 2882191 h 2882191"/>
              <a:gd name="connsiteX4" fmla="*/ 412856 w 825711"/>
              <a:gd name="connsiteY4" fmla="*/ 2882190 h 2882191"/>
              <a:gd name="connsiteX5" fmla="*/ 0 w 825711"/>
              <a:gd name="connsiteY5" fmla="*/ 2469334 h 2882191"/>
              <a:gd name="connsiteX6" fmla="*/ 91440 w 825711"/>
              <a:gd name="connsiteY6" fmla="*/ 91440 h 2882191"/>
              <a:gd name="connsiteX0" fmla="*/ 825711 w 825711"/>
              <a:gd name="connsiteY0" fmla="*/ 734271 h 2790751"/>
              <a:gd name="connsiteX1" fmla="*/ 825711 w 825711"/>
              <a:gd name="connsiteY1" fmla="*/ 2377895 h 2790751"/>
              <a:gd name="connsiteX2" fmla="*/ 412855 w 825711"/>
              <a:gd name="connsiteY2" fmla="*/ 2790751 h 2790751"/>
              <a:gd name="connsiteX3" fmla="*/ 412856 w 825711"/>
              <a:gd name="connsiteY3" fmla="*/ 2790750 h 2790751"/>
              <a:gd name="connsiteX4" fmla="*/ 0 w 825711"/>
              <a:gd name="connsiteY4" fmla="*/ 2377894 h 2790751"/>
              <a:gd name="connsiteX5" fmla="*/ 91440 w 825711"/>
              <a:gd name="connsiteY5" fmla="*/ 0 h 27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711" h="2790751">
                <a:moveTo>
                  <a:pt x="825711" y="734271"/>
                </a:moveTo>
                <a:lnTo>
                  <a:pt x="825711" y="2377895"/>
                </a:lnTo>
                <a:cubicBezTo>
                  <a:pt x="825711" y="2605909"/>
                  <a:pt x="640869" y="2790751"/>
                  <a:pt x="412855" y="2790751"/>
                </a:cubicBezTo>
                <a:lnTo>
                  <a:pt x="412856" y="2790750"/>
                </a:lnTo>
                <a:cubicBezTo>
                  <a:pt x="184842" y="2790750"/>
                  <a:pt x="0" y="2605908"/>
                  <a:pt x="0" y="2377894"/>
                </a:cubicBezTo>
                <a:cubicBezTo>
                  <a:pt x="0" y="1554783"/>
                  <a:pt x="91440" y="0"/>
                  <a:pt x="91440" y="0"/>
                </a:cubicBezTo>
              </a:path>
            </a:pathLst>
          </a:custGeom>
          <a:noFill/>
          <a:ln w="12700">
            <a:solidFill>
              <a:srgbClr val="2B3A4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7" name="Freeform: Shape 6">
            <a:extLst>
              <a:ext uri="{FF2B5EF4-FFF2-40B4-BE49-F238E27FC236}">
                <a16:creationId xmlns:a16="http://schemas.microsoft.com/office/drawing/2014/main" id="{AFC722F8-9A5C-19E5-0242-1E41CA5B41E8}"/>
              </a:ext>
            </a:extLst>
          </p:cNvPr>
          <p:cNvSpPr/>
          <p:nvPr userDrawn="1"/>
        </p:nvSpPr>
        <p:spPr>
          <a:xfrm rot="2700000">
            <a:off x="10059962" y="-488825"/>
            <a:ext cx="1032256" cy="5442037"/>
          </a:xfrm>
          <a:custGeom>
            <a:avLst/>
            <a:gdLst>
              <a:gd name="connsiteX0" fmla="*/ 0 w 1032256"/>
              <a:gd name="connsiteY0" fmla="*/ 80350 h 5442037"/>
              <a:gd name="connsiteX1" fmla="*/ 80350 w 1032256"/>
              <a:gd name="connsiteY1" fmla="*/ 0 h 5442037"/>
              <a:gd name="connsiteX2" fmla="*/ 1032256 w 1032256"/>
              <a:gd name="connsiteY2" fmla="*/ 951906 h 5442037"/>
              <a:gd name="connsiteX3" fmla="*/ 1032255 w 1032256"/>
              <a:gd name="connsiteY3" fmla="*/ 4925909 h 5442037"/>
              <a:gd name="connsiteX4" fmla="*/ 516127 w 1032256"/>
              <a:gd name="connsiteY4" fmla="*/ 5442037 h 5442037"/>
              <a:gd name="connsiteX5" fmla="*/ 516128 w 1032256"/>
              <a:gd name="connsiteY5" fmla="*/ 5442036 h 5442037"/>
              <a:gd name="connsiteX6" fmla="*/ 0 w 1032256"/>
              <a:gd name="connsiteY6" fmla="*/ 4925908 h 544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256" h="5442037">
                <a:moveTo>
                  <a:pt x="0" y="80350"/>
                </a:moveTo>
                <a:lnTo>
                  <a:pt x="80350" y="0"/>
                </a:lnTo>
                <a:lnTo>
                  <a:pt x="1032256" y="951906"/>
                </a:lnTo>
                <a:lnTo>
                  <a:pt x="1032255" y="4925909"/>
                </a:lnTo>
                <a:cubicBezTo>
                  <a:pt x="1032255" y="5210959"/>
                  <a:pt x="801177" y="5442037"/>
                  <a:pt x="516127" y="5442037"/>
                </a:cubicBezTo>
                <a:lnTo>
                  <a:pt x="516128" y="5442036"/>
                </a:lnTo>
                <a:cubicBezTo>
                  <a:pt x="231078" y="5442036"/>
                  <a:pt x="0" y="5210958"/>
                  <a:pt x="0" y="492590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8" name="Freeform: Shape 7">
            <a:extLst>
              <a:ext uri="{FF2B5EF4-FFF2-40B4-BE49-F238E27FC236}">
                <a16:creationId xmlns:a16="http://schemas.microsoft.com/office/drawing/2014/main" id="{461D5A5C-10B5-236E-C5A3-320C49CAC101}"/>
              </a:ext>
            </a:extLst>
          </p:cNvPr>
          <p:cNvSpPr/>
          <p:nvPr userDrawn="1"/>
        </p:nvSpPr>
        <p:spPr>
          <a:xfrm rot="2700000">
            <a:off x="10155384" y="-743160"/>
            <a:ext cx="619166" cy="4750557"/>
          </a:xfrm>
          <a:custGeom>
            <a:avLst/>
            <a:gdLst>
              <a:gd name="connsiteX0" fmla="*/ 0 w 619166"/>
              <a:gd name="connsiteY0" fmla="*/ 376697 h 4750557"/>
              <a:gd name="connsiteX1" fmla="*/ 376697 w 619166"/>
              <a:gd name="connsiteY1" fmla="*/ 0 h 4750557"/>
              <a:gd name="connsiteX2" fmla="*/ 619166 w 619166"/>
              <a:gd name="connsiteY2" fmla="*/ 242469 h 4750557"/>
              <a:gd name="connsiteX3" fmla="*/ 619165 w 619166"/>
              <a:gd name="connsiteY3" fmla="*/ 4440974 h 4750557"/>
              <a:gd name="connsiteX4" fmla="*/ 309582 w 619166"/>
              <a:gd name="connsiteY4" fmla="*/ 4750557 h 4750557"/>
              <a:gd name="connsiteX5" fmla="*/ 309583 w 619166"/>
              <a:gd name="connsiteY5" fmla="*/ 4750556 h 4750557"/>
              <a:gd name="connsiteX6" fmla="*/ 0 w 619166"/>
              <a:gd name="connsiteY6" fmla="*/ 4440973 h 475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66" h="4750557">
                <a:moveTo>
                  <a:pt x="0" y="376697"/>
                </a:moveTo>
                <a:lnTo>
                  <a:pt x="376697" y="0"/>
                </a:lnTo>
                <a:lnTo>
                  <a:pt x="619166" y="242469"/>
                </a:lnTo>
                <a:lnTo>
                  <a:pt x="619165" y="4440974"/>
                </a:lnTo>
                <a:cubicBezTo>
                  <a:pt x="619165" y="4611952"/>
                  <a:pt x="480560" y="4750557"/>
                  <a:pt x="309582" y="4750557"/>
                </a:cubicBezTo>
                <a:lnTo>
                  <a:pt x="309583" y="4750556"/>
                </a:lnTo>
                <a:cubicBezTo>
                  <a:pt x="138605" y="4750556"/>
                  <a:pt x="0" y="4611951"/>
                  <a:pt x="0" y="4440973"/>
                </a:cubicBezTo>
                <a:close/>
              </a:path>
            </a:pathLst>
          </a:custGeom>
          <a:solidFill>
            <a:srgbClr val="0CEF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err="1"/>
          </a:p>
        </p:txBody>
      </p:sp>
      <p:sp>
        <p:nvSpPr>
          <p:cNvPr id="10" name="Freeform: Shape 9">
            <a:extLst>
              <a:ext uri="{FF2B5EF4-FFF2-40B4-BE49-F238E27FC236}">
                <a16:creationId xmlns:a16="http://schemas.microsoft.com/office/drawing/2014/main" id="{F380E180-0B33-1124-60B3-4CE23784FB15}"/>
              </a:ext>
            </a:extLst>
          </p:cNvPr>
          <p:cNvSpPr/>
          <p:nvPr userDrawn="1"/>
        </p:nvSpPr>
        <p:spPr>
          <a:xfrm rot="2700000">
            <a:off x="10829819" y="1073856"/>
            <a:ext cx="825711" cy="3510810"/>
          </a:xfrm>
          <a:custGeom>
            <a:avLst/>
            <a:gdLst>
              <a:gd name="connsiteX0" fmla="*/ 0 w 825711"/>
              <a:gd name="connsiteY0" fmla="*/ 0 h 3510810"/>
              <a:gd name="connsiteX1" fmla="*/ 825711 w 825711"/>
              <a:gd name="connsiteY1" fmla="*/ 825711 h 3510810"/>
              <a:gd name="connsiteX2" fmla="*/ 825711 w 825711"/>
              <a:gd name="connsiteY2" fmla="*/ 3097954 h 3510810"/>
              <a:gd name="connsiteX3" fmla="*/ 412855 w 825711"/>
              <a:gd name="connsiteY3" fmla="*/ 3510810 h 3510810"/>
              <a:gd name="connsiteX4" fmla="*/ 412856 w 825711"/>
              <a:gd name="connsiteY4" fmla="*/ 3510809 h 3510810"/>
              <a:gd name="connsiteX5" fmla="*/ 0 w 825711"/>
              <a:gd name="connsiteY5" fmla="*/ 3097953 h 351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711" h="3510810">
                <a:moveTo>
                  <a:pt x="0" y="0"/>
                </a:moveTo>
                <a:lnTo>
                  <a:pt x="825711" y="825711"/>
                </a:lnTo>
                <a:lnTo>
                  <a:pt x="825711" y="3097954"/>
                </a:lnTo>
                <a:cubicBezTo>
                  <a:pt x="825711" y="3325968"/>
                  <a:pt x="640869" y="3510810"/>
                  <a:pt x="412855" y="3510810"/>
                </a:cubicBezTo>
                <a:lnTo>
                  <a:pt x="412856" y="3510809"/>
                </a:lnTo>
                <a:cubicBezTo>
                  <a:pt x="184842" y="3510809"/>
                  <a:pt x="0" y="3325967"/>
                  <a:pt x="0" y="30979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err="1"/>
          </a:p>
        </p:txBody>
      </p:sp>
    </p:spTree>
    <p:extLst>
      <p:ext uri="{BB962C8B-B14F-4D97-AF65-F5344CB8AC3E}">
        <p14:creationId xmlns:p14="http://schemas.microsoft.com/office/powerpoint/2010/main" val="2582565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024-02 - IQVIA">
    <p:spTree>
      <p:nvGrpSpPr>
        <p:cNvPr id="1" name=""/>
        <p:cNvGrpSpPr/>
        <p:nvPr/>
      </p:nvGrpSpPr>
      <p:grpSpPr>
        <a:xfrm>
          <a:off x="0" y="0"/>
          <a:ext cx="0" cy="0"/>
          <a:chOff x="0" y="0"/>
          <a:chExt cx="0" cy="0"/>
        </a:xfrm>
      </p:grpSpPr>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613608" y="4175059"/>
            <a:ext cx="6245751"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613608" y="1918354"/>
            <a:ext cx="6245751" cy="2084832"/>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and Can be 3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613608" y="5518464"/>
            <a:ext cx="6245751"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15" name="Graphic 14">
            <a:extLst>
              <a:ext uri="{FF2B5EF4-FFF2-40B4-BE49-F238E27FC236}">
                <a16:creationId xmlns:a16="http://schemas.microsoft.com/office/drawing/2014/main" id="{B6E9086A-E529-2788-B0E4-EFA79D0E2F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6" name="Freeform: Shape 15">
            <a:extLst>
              <a:ext uri="{FF2B5EF4-FFF2-40B4-BE49-F238E27FC236}">
                <a16:creationId xmlns:a16="http://schemas.microsoft.com/office/drawing/2014/main" id="{A1F4E818-2A83-7489-FE1B-DC8FFF233719}"/>
              </a:ext>
            </a:extLst>
          </p:cNvPr>
          <p:cNvSpPr/>
          <p:nvPr userDrawn="1"/>
        </p:nvSpPr>
        <p:spPr>
          <a:xfrm rot="900000">
            <a:off x="7116823" y="-191976"/>
            <a:ext cx="1244450" cy="1815506"/>
          </a:xfrm>
          <a:custGeom>
            <a:avLst/>
            <a:gdLst>
              <a:gd name="connsiteX0" fmla="*/ 0 w 1244450"/>
              <a:gd name="connsiteY0" fmla="*/ 333449 h 1815506"/>
              <a:gd name="connsiteX1" fmla="*/ 1244450 w 1244450"/>
              <a:gd name="connsiteY1" fmla="*/ 0 h 1815506"/>
              <a:gd name="connsiteX2" fmla="*/ 1244450 w 1244450"/>
              <a:gd name="connsiteY2" fmla="*/ 1193281 h 1815506"/>
              <a:gd name="connsiteX3" fmla="*/ 622225 w 1244450"/>
              <a:gd name="connsiteY3" fmla="*/ 1815506 h 1815506"/>
              <a:gd name="connsiteX4" fmla="*/ 0 w 1244450"/>
              <a:gd name="connsiteY4" fmla="*/ 1193281 h 1815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450" h="1815506">
                <a:moveTo>
                  <a:pt x="0" y="333449"/>
                </a:moveTo>
                <a:lnTo>
                  <a:pt x="1244450" y="0"/>
                </a:lnTo>
                <a:lnTo>
                  <a:pt x="1244450" y="1193281"/>
                </a:lnTo>
                <a:cubicBezTo>
                  <a:pt x="1244450" y="1536926"/>
                  <a:pt x="965870" y="1815506"/>
                  <a:pt x="622225" y="1815506"/>
                </a:cubicBezTo>
                <a:cubicBezTo>
                  <a:pt x="278580" y="1815506"/>
                  <a:pt x="0" y="1536926"/>
                  <a:pt x="0" y="1193281"/>
                </a:cubicBezTo>
                <a:close/>
              </a:path>
            </a:pathLst>
          </a:custGeom>
          <a:gradFill>
            <a:gsLst>
              <a:gs pos="20000">
                <a:srgbClr val="140B42"/>
              </a:gs>
              <a:gs pos="80000">
                <a:schemeClr val="accent2"/>
              </a:gs>
            </a:gsLst>
            <a:lin ang="5400000" scaled="1"/>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7" name="Freeform: Shape 16">
            <a:extLst>
              <a:ext uri="{FF2B5EF4-FFF2-40B4-BE49-F238E27FC236}">
                <a16:creationId xmlns:a16="http://schemas.microsoft.com/office/drawing/2014/main" id="{4213A8D0-50D2-BE07-C33B-5280FE4232B0}"/>
              </a:ext>
            </a:extLst>
          </p:cNvPr>
          <p:cNvSpPr/>
          <p:nvPr userDrawn="1"/>
        </p:nvSpPr>
        <p:spPr>
          <a:xfrm rot="900000">
            <a:off x="11384415" y="4422162"/>
            <a:ext cx="1089824" cy="2621535"/>
          </a:xfrm>
          <a:custGeom>
            <a:avLst/>
            <a:gdLst>
              <a:gd name="connsiteX0" fmla="*/ 465632 w 1089824"/>
              <a:gd name="connsiteY0" fmla="*/ 0 h 2621535"/>
              <a:gd name="connsiteX1" fmla="*/ 1089824 w 1089824"/>
              <a:gd name="connsiteY1" fmla="*/ 2329517 h 2621535"/>
              <a:gd name="connsiteX2" fmla="*/ 0 w 1089824"/>
              <a:gd name="connsiteY2" fmla="*/ 2621535 h 2621535"/>
              <a:gd name="connsiteX3" fmla="*/ 0 w 1089824"/>
              <a:gd name="connsiteY3" fmla="*/ 596865 h 2621535"/>
              <a:gd name="connsiteX4" fmla="*/ 377494 w 1089824"/>
              <a:gd name="connsiteY4" fmla="*/ 27359 h 262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824" h="2621535">
                <a:moveTo>
                  <a:pt x="465632" y="0"/>
                </a:moveTo>
                <a:lnTo>
                  <a:pt x="1089824" y="2329517"/>
                </a:lnTo>
                <a:lnTo>
                  <a:pt x="0" y="2621535"/>
                </a:lnTo>
                <a:lnTo>
                  <a:pt x="0" y="596865"/>
                </a:lnTo>
                <a:cubicBezTo>
                  <a:pt x="0" y="340849"/>
                  <a:pt x="155656" y="121189"/>
                  <a:pt x="377494" y="27359"/>
                </a:cubicBezTo>
                <a:close/>
              </a:path>
            </a:pathLst>
          </a:custGeom>
          <a:gradFill flip="none" rotWithShape="1">
            <a:gsLst>
              <a:gs pos="20000">
                <a:schemeClr val="accent2"/>
              </a:gs>
              <a:gs pos="8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5" name="Freeform: Shape 4">
            <a:extLst>
              <a:ext uri="{FF2B5EF4-FFF2-40B4-BE49-F238E27FC236}">
                <a16:creationId xmlns:a16="http://schemas.microsoft.com/office/drawing/2014/main" id="{9CA7F2F6-48FC-1B44-89F9-84682C0ED811}"/>
              </a:ext>
            </a:extLst>
          </p:cNvPr>
          <p:cNvSpPr/>
          <p:nvPr userDrawn="1"/>
        </p:nvSpPr>
        <p:spPr>
          <a:xfrm rot="900000">
            <a:off x="7841778" y="-500135"/>
            <a:ext cx="3914186" cy="7999940"/>
          </a:xfrm>
          <a:custGeom>
            <a:avLst/>
            <a:gdLst>
              <a:gd name="connsiteX0" fmla="*/ 3362855 w 3914186"/>
              <a:gd name="connsiteY0" fmla="*/ 0 h 7999940"/>
              <a:gd name="connsiteX1" fmla="*/ 3914186 w 3914186"/>
              <a:gd name="connsiteY1" fmla="*/ 2057597 h 7999940"/>
              <a:gd name="connsiteX2" fmla="*/ 3914185 w 3914186"/>
              <a:gd name="connsiteY2" fmla="*/ 6952194 h 7999940"/>
              <a:gd name="connsiteX3" fmla="*/ 3947 w 3914186"/>
              <a:gd name="connsiteY3" fmla="*/ 7999940 h 7999940"/>
              <a:gd name="connsiteX4" fmla="*/ 0 w 3914186"/>
              <a:gd name="connsiteY4" fmla="*/ 7921778 h 7999940"/>
              <a:gd name="connsiteX5" fmla="*/ 1 w 3914186"/>
              <a:gd name="connsiteY5" fmla="*/ 901074 h 799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4186" h="7999940">
                <a:moveTo>
                  <a:pt x="3362855" y="0"/>
                </a:moveTo>
                <a:lnTo>
                  <a:pt x="3914186" y="2057597"/>
                </a:lnTo>
                <a:lnTo>
                  <a:pt x="3914185" y="6952194"/>
                </a:lnTo>
                <a:lnTo>
                  <a:pt x="3947" y="7999940"/>
                </a:lnTo>
                <a:lnTo>
                  <a:pt x="0" y="7921778"/>
                </a:lnTo>
                <a:lnTo>
                  <a:pt x="1" y="901074"/>
                </a:lnTo>
                <a:close/>
              </a:path>
            </a:pathLst>
          </a:cu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9" name="TextBox 18">
            <a:extLst>
              <a:ext uri="{FF2B5EF4-FFF2-40B4-BE49-F238E27FC236}">
                <a16:creationId xmlns:a16="http://schemas.microsoft.com/office/drawing/2014/main" id="{9D950733-D386-D461-6995-42A6097FF11E}"/>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2025.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224401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able of Contents - IQVIA">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ble of Contents_Two Column - IQVIA">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vider Photo Left - IQVIA">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2024-01 - IQVIA">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5400000" flipH="1">
            <a:off x="1141342"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5400000" flipH="1">
            <a:off x="572602"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5400000" flipH="1">
            <a:off x="766970"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5400000" flipH="1">
            <a:off x="2255792"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442453"/>
              <a:gd name="connsiteX1" fmla="*/ 0 w 877958"/>
              <a:gd name="connsiteY1" fmla="*/ 438979 h 5442453"/>
              <a:gd name="connsiteX2" fmla="*/ 438979 w 877958"/>
              <a:gd name="connsiteY2" fmla="*/ 0 h 5442453"/>
              <a:gd name="connsiteX3" fmla="*/ 438979 w 877958"/>
              <a:gd name="connsiteY3" fmla="*/ 0 h 5442453"/>
              <a:gd name="connsiteX4" fmla="*/ 877958 w 877958"/>
              <a:gd name="connsiteY4" fmla="*/ 438979 h 5442453"/>
              <a:gd name="connsiteX5" fmla="*/ 877958 w 877958"/>
              <a:gd name="connsiteY5" fmla="*/ 5389536 h 5442453"/>
              <a:gd name="connsiteX6" fmla="*/ 877958 w 877958"/>
              <a:gd name="connsiteY6" fmla="*/ 5389536 h 5442453"/>
              <a:gd name="connsiteX7" fmla="*/ 14816 w 877958"/>
              <a:gd name="connsiteY7" fmla="*/ 5442453 h 5442453"/>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err="1"/>
          </a:p>
        </p:txBody>
      </p:sp>
      <p:pic>
        <p:nvPicPr>
          <p:cNvPr id="4" name="Graphic 3">
            <a:extLst>
              <a:ext uri="{FF2B5EF4-FFF2-40B4-BE49-F238E27FC236}">
                <a16:creationId xmlns:a16="http://schemas.microsoft.com/office/drawing/2014/main" id="{5E9C315F-6F0F-88CF-06F8-56C10BD0C2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11" name="Title 1">
            <a:extLst>
              <a:ext uri="{FF2B5EF4-FFF2-40B4-BE49-F238E27FC236}">
                <a16:creationId xmlns:a16="http://schemas.microsoft.com/office/drawing/2014/main" id="{FB046CC9-1517-70B1-8165-DF336CD8DB17}"/>
              </a:ext>
            </a:extLst>
          </p:cNvPr>
          <p:cNvSpPr>
            <a:spLocks noGrp="1"/>
          </p:cNvSpPr>
          <p:nvPr userDrawn="1">
            <p:ph type="title" hasCustomPrompt="1"/>
          </p:nvPr>
        </p:nvSpPr>
        <p:spPr bwMode="white">
          <a:xfrm>
            <a:off x="5617028" y="2465262"/>
            <a:ext cx="5889171" cy="3285811"/>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spTree>
    <p:extLst>
      <p:ext uri="{BB962C8B-B14F-4D97-AF65-F5344CB8AC3E}">
        <p14:creationId xmlns:p14="http://schemas.microsoft.com/office/powerpoint/2010/main" val="2878454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024-02 - IQVI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7C944E-D498-D622-98F6-EFDA46864246}"/>
              </a:ext>
            </a:extLst>
          </p:cNvPr>
          <p:cNvSpPr>
            <a:spLocks noGrp="1"/>
          </p:cNvSpPr>
          <p:nvPr>
            <p:ph type="title" hasCustomPrompt="1"/>
          </p:nvPr>
        </p:nvSpPr>
        <p:spPr bwMode="white">
          <a:xfrm>
            <a:off x="613608" y="2001994"/>
            <a:ext cx="5588846" cy="3282696"/>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pic>
        <p:nvPicPr>
          <p:cNvPr id="10" name="Graphic 9">
            <a:extLst>
              <a:ext uri="{FF2B5EF4-FFF2-40B4-BE49-F238E27FC236}">
                <a16:creationId xmlns:a16="http://schemas.microsoft.com/office/drawing/2014/main" id="{B22C3E46-9D61-E508-04E3-6A06DDAA05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36" name="Freeform: Shape 35">
            <a:extLst>
              <a:ext uri="{FF2B5EF4-FFF2-40B4-BE49-F238E27FC236}">
                <a16:creationId xmlns:a16="http://schemas.microsoft.com/office/drawing/2014/main" id="{26C46D3E-AC6D-3103-8DBD-956D74F4C909}"/>
              </a:ext>
            </a:extLst>
          </p:cNvPr>
          <p:cNvSpPr/>
          <p:nvPr userDrawn="1"/>
        </p:nvSpPr>
        <p:spPr>
          <a:xfrm rot="900000">
            <a:off x="8442677" y="-448970"/>
            <a:ext cx="3111997" cy="7865277"/>
          </a:xfrm>
          <a:custGeom>
            <a:avLst/>
            <a:gdLst>
              <a:gd name="connsiteX0" fmla="*/ 0 w 3111997"/>
              <a:gd name="connsiteY0" fmla="*/ 743009 h 7865277"/>
              <a:gd name="connsiteX1" fmla="*/ 2772948 w 3111997"/>
              <a:gd name="connsiteY1" fmla="*/ 0 h 7865277"/>
              <a:gd name="connsiteX2" fmla="*/ 3111997 w 3111997"/>
              <a:gd name="connsiteY2" fmla="*/ 1265346 h 7865277"/>
              <a:gd name="connsiteX3" fmla="*/ 3111997 w 3111997"/>
              <a:gd name="connsiteY3" fmla="*/ 7031420 h 7865277"/>
              <a:gd name="connsiteX4" fmla="*/ 0 w 3111997"/>
              <a:gd name="connsiteY4" fmla="*/ 7865277 h 786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997" h="7865277">
                <a:moveTo>
                  <a:pt x="0" y="743009"/>
                </a:moveTo>
                <a:lnTo>
                  <a:pt x="2772948" y="0"/>
                </a:lnTo>
                <a:lnTo>
                  <a:pt x="3111997" y="1265346"/>
                </a:lnTo>
                <a:lnTo>
                  <a:pt x="3111997" y="7031420"/>
                </a:lnTo>
                <a:lnTo>
                  <a:pt x="0" y="7865277"/>
                </a:lnTo>
                <a:close/>
              </a:path>
            </a:pathLst>
          </a:custGeom>
          <a:gradFill flip="none" rotWithShape="1">
            <a:gsLst>
              <a:gs pos="80000">
                <a:srgbClr val="005587"/>
              </a:gs>
              <a:gs pos="2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33" name="Freeform: Shape 32">
            <a:extLst>
              <a:ext uri="{FF2B5EF4-FFF2-40B4-BE49-F238E27FC236}">
                <a16:creationId xmlns:a16="http://schemas.microsoft.com/office/drawing/2014/main" id="{C91B8118-8001-4841-19F8-D496141A50A0}"/>
              </a:ext>
            </a:extLst>
          </p:cNvPr>
          <p:cNvSpPr/>
          <p:nvPr userDrawn="1"/>
        </p:nvSpPr>
        <p:spPr>
          <a:xfrm rot="900000">
            <a:off x="7857953" y="-251045"/>
            <a:ext cx="1122250" cy="6279582"/>
          </a:xfrm>
          <a:custGeom>
            <a:avLst/>
            <a:gdLst>
              <a:gd name="connsiteX0" fmla="*/ 0 w 1122250"/>
              <a:gd name="connsiteY0" fmla="*/ 299494 h 6279582"/>
              <a:gd name="connsiteX1" fmla="*/ 1117728 w 1122250"/>
              <a:gd name="connsiteY1" fmla="*/ 0 h 6279582"/>
              <a:gd name="connsiteX2" fmla="*/ 1122250 w 1122250"/>
              <a:gd name="connsiteY2" fmla="*/ 44868 h 6279582"/>
              <a:gd name="connsiteX3" fmla="*/ 1122250 w 1122250"/>
              <a:gd name="connsiteY3" fmla="*/ 5718457 h 6279582"/>
              <a:gd name="connsiteX4" fmla="*/ 561125 w 1122250"/>
              <a:gd name="connsiteY4" fmla="*/ 6279582 h 6279582"/>
              <a:gd name="connsiteX5" fmla="*/ 0 w 1122250"/>
              <a:gd name="connsiteY5" fmla="*/ 5718457 h 62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250" h="6279582">
                <a:moveTo>
                  <a:pt x="0" y="299494"/>
                </a:moveTo>
                <a:lnTo>
                  <a:pt x="1117728" y="0"/>
                </a:lnTo>
                <a:lnTo>
                  <a:pt x="1122250" y="44868"/>
                </a:lnTo>
                <a:lnTo>
                  <a:pt x="1122250" y="5718457"/>
                </a:lnTo>
                <a:cubicBezTo>
                  <a:pt x="1122250" y="6028358"/>
                  <a:pt x="871026" y="6279582"/>
                  <a:pt x="561125" y="6279582"/>
                </a:cubicBezTo>
                <a:cubicBezTo>
                  <a:pt x="251224" y="6279582"/>
                  <a:pt x="0" y="6028358"/>
                  <a:pt x="0" y="57184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35" name="Freeform: Shape 34">
            <a:extLst>
              <a:ext uri="{FF2B5EF4-FFF2-40B4-BE49-F238E27FC236}">
                <a16:creationId xmlns:a16="http://schemas.microsoft.com/office/drawing/2014/main" id="{3D0BEB81-5C21-E6CB-2945-4D85A1CF4B39}"/>
              </a:ext>
            </a:extLst>
          </p:cNvPr>
          <p:cNvSpPr/>
          <p:nvPr userDrawn="1"/>
        </p:nvSpPr>
        <p:spPr>
          <a:xfrm rot="900000">
            <a:off x="10684011" y="4443897"/>
            <a:ext cx="1122250" cy="2625649"/>
          </a:xfrm>
          <a:custGeom>
            <a:avLst/>
            <a:gdLst>
              <a:gd name="connsiteX0" fmla="*/ 448039 w 1122250"/>
              <a:gd name="connsiteY0" fmla="*/ 11400 h 2625649"/>
              <a:gd name="connsiteX1" fmla="*/ 561125 w 1122250"/>
              <a:gd name="connsiteY1" fmla="*/ 1 h 2625649"/>
              <a:gd name="connsiteX2" fmla="*/ 1122250 w 1122250"/>
              <a:gd name="connsiteY2" fmla="*/ 561125 h 2625649"/>
              <a:gd name="connsiteX3" fmla="*/ 1122250 w 1122250"/>
              <a:gd name="connsiteY3" fmla="*/ 2324943 h 2625649"/>
              <a:gd name="connsiteX4" fmla="*/ 0 w 1122250"/>
              <a:gd name="connsiteY4" fmla="*/ 2625649 h 2625649"/>
              <a:gd name="connsiteX5" fmla="*/ 0 w 1122250"/>
              <a:gd name="connsiteY5" fmla="*/ 561125 h 2625649"/>
              <a:gd name="connsiteX6" fmla="*/ 448039 w 1122250"/>
              <a:gd name="connsiteY6" fmla="*/ 11400 h 262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250" h="2625649">
                <a:moveTo>
                  <a:pt x="448039" y="11400"/>
                </a:moveTo>
                <a:cubicBezTo>
                  <a:pt x="484566" y="3926"/>
                  <a:pt x="522387" y="0"/>
                  <a:pt x="561125" y="1"/>
                </a:cubicBezTo>
                <a:cubicBezTo>
                  <a:pt x="871026" y="0"/>
                  <a:pt x="1122250" y="251225"/>
                  <a:pt x="1122250" y="561125"/>
                </a:cubicBezTo>
                <a:lnTo>
                  <a:pt x="1122250" y="2324943"/>
                </a:lnTo>
                <a:lnTo>
                  <a:pt x="0" y="2625649"/>
                </a:lnTo>
                <a:lnTo>
                  <a:pt x="0" y="561125"/>
                </a:lnTo>
                <a:cubicBezTo>
                  <a:pt x="0" y="289962"/>
                  <a:pt x="192344" y="63723"/>
                  <a:pt x="448039" y="114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Tree>
    <p:extLst>
      <p:ext uri="{BB962C8B-B14F-4D97-AF65-F5344CB8AC3E}">
        <p14:creationId xmlns:p14="http://schemas.microsoft.com/office/powerpoint/2010/main" val="344165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2024-03 - IQVIA">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008FDF6-6C42-435C-8ABA-FDA3F0DFE00D}"/>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err="1">
              <a:ln>
                <a:noFill/>
              </a:ln>
              <a:solidFill>
                <a:srgbClr val="FFFFFF"/>
              </a:solidFill>
              <a:effectLst/>
              <a:uLnTx/>
              <a:uFillTx/>
              <a:latin typeface="Arial" panose="020B0604020202020204"/>
              <a:ea typeface="+mn-ea"/>
              <a:cs typeface="+mn-cs"/>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95852"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95852" cy="2088828"/>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95852"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40" name="Picture 39">
            <a:extLst>
              <a:ext uri="{FF2B5EF4-FFF2-40B4-BE49-F238E27FC236}">
                <a16:creationId xmlns:a16="http://schemas.microsoft.com/office/drawing/2014/main" id="{78BCC127-A4D6-48D0-A944-3E354801CDCC}"/>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21" name="Freeform: Shape 20">
            <a:extLst>
              <a:ext uri="{FF2B5EF4-FFF2-40B4-BE49-F238E27FC236}">
                <a16:creationId xmlns:a16="http://schemas.microsoft.com/office/drawing/2014/main" id="{2455B4A9-C2C4-4D4B-B5A6-E3BB93F31793}"/>
              </a:ext>
            </a:extLst>
          </p:cNvPr>
          <p:cNvSpPr/>
          <p:nvPr userDrawn="1"/>
        </p:nvSpPr>
        <p:spPr>
          <a:xfrm rot="18880191">
            <a:off x="7003968" y="958724"/>
            <a:ext cx="5766811" cy="1634831"/>
          </a:xfrm>
          <a:custGeom>
            <a:avLst/>
            <a:gdLst>
              <a:gd name="connsiteX0" fmla="*/ 7130190 w 7130190"/>
              <a:gd name="connsiteY0" fmla="*/ 1494581 h 2021334"/>
              <a:gd name="connsiteX1" fmla="*/ 6597331 w 7130190"/>
              <a:gd name="connsiteY1" fmla="*/ 2021334 h 2021334"/>
              <a:gd name="connsiteX2" fmla="*/ 1010667 w 7130190"/>
              <a:gd name="connsiteY2" fmla="*/ 2021334 h 2021334"/>
              <a:gd name="connsiteX3" fmla="*/ 0 w 7130190"/>
              <a:gd name="connsiteY3" fmla="*/ 1010667 h 2021334"/>
              <a:gd name="connsiteX4" fmla="*/ 1010667 w 7130190"/>
              <a:gd name="connsiteY4" fmla="*/ 0 h 2021334"/>
              <a:gd name="connsiteX5" fmla="*/ 5652735 w 7130190"/>
              <a:gd name="connsiteY5" fmla="*/ 0 h 202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190" h="2021334">
                <a:moveTo>
                  <a:pt x="7130190" y="1494581"/>
                </a:moveTo>
                <a:lnTo>
                  <a:pt x="6597331" y="2021334"/>
                </a:lnTo>
                <a:lnTo>
                  <a:pt x="1010667" y="2021334"/>
                </a:lnTo>
                <a:cubicBezTo>
                  <a:pt x="452491" y="2021334"/>
                  <a:pt x="0" y="1568843"/>
                  <a:pt x="0" y="1010667"/>
                </a:cubicBezTo>
                <a:cubicBezTo>
                  <a:pt x="0" y="452491"/>
                  <a:pt x="452491" y="0"/>
                  <a:pt x="1010667" y="0"/>
                </a:cubicBezTo>
                <a:lnTo>
                  <a:pt x="565273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6" name="Rectangle: Rounded Corners 5">
            <a:extLst>
              <a:ext uri="{FF2B5EF4-FFF2-40B4-BE49-F238E27FC236}">
                <a16:creationId xmlns:a16="http://schemas.microsoft.com/office/drawing/2014/main" id="{9745EF4D-5A59-0033-22CE-A967C3343CEA}"/>
              </a:ext>
            </a:extLst>
          </p:cNvPr>
          <p:cNvSpPr/>
          <p:nvPr userDrawn="1"/>
        </p:nvSpPr>
        <p:spPr>
          <a:xfrm rot="18880191">
            <a:off x="8499307" y="2355298"/>
            <a:ext cx="2930426" cy="88778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6" name="Freeform: Shape 15">
            <a:extLst>
              <a:ext uri="{FF2B5EF4-FFF2-40B4-BE49-F238E27FC236}">
                <a16:creationId xmlns:a16="http://schemas.microsoft.com/office/drawing/2014/main" id="{74CC37FF-6C44-F059-2F5F-95F30D6AF64C}"/>
              </a:ext>
            </a:extLst>
          </p:cNvPr>
          <p:cNvSpPr/>
          <p:nvPr userDrawn="1"/>
        </p:nvSpPr>
        <p:spPr>
          <a:xfrm rot="18880191">
            <a:off x="8572095" y="74113"/>
            <a:ext cx="2335382" cy="887781"/>
          </a:xfrm>
          <a:custGeom>
            <a:avLst/>
            <a:gdLst>
              <a:gd name="connsiteX0" fmla="*/ 1802418 w 2887509"/>
              <a:gd name="connsiteY0" fmla="*/ 0 h 1097669"/>
              <a:gd name="connsiteX1" fmla="*/ 2887509 w 2887509"/>
              <a:gd name="connsiteY1" fmla="*/ 1097669 h 1097669"/>
              <a:gd name="connsiteX2" fmla="*/ 548834 w 2887509"/>
              <a:gd name="connsiteY2" fmla="*/ 1097668 h 1097669"/>
              <a:gd name="connsiteX3" fmla="*/ 0 w 2887509"/>
              <a:gd name="connsiteY3" fmla="*/ 548834 h 1097669"/>
              <a:gd name="connsiteX4" fmla="*/ 548834 w 2887509"/>
              <a:gd name="connsiteY4" fmla="*/ 0 h 109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509" h="1097669">
                <a:moveTo>
                  <a:pt x="1802418" y="0"/>
                </a:moveTo>
                <a:lnTo>
                  <a:pt x="2887509" y="1097669"/>
                </a:lnTo>
                <a:lnTo>
                  <a:pt x="548834" y="1097668"/>
                </a:lnTo>
                <a:cubicBezTo>
                  <a:pt x="245721" y="1097668"/>
                  <a:pt x="0" y="851947"/>
                  <a:pt x="0" y="548834"/>
                </a:cubicBezTo>
                <a:cubicBezTo>
                  <a:pt x="0" y="245721"/>
                  <a:pt x="245721" y="0"/>
                  <a:pt x="5488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 name="TextBox 1">
            <a:extLst>
              <a:ext uri="{FF2B5EF4-FFF2-40B4-BE49-F238E27FC236}">
                <a16:creationId xmlns:a16="http://schemas.microsoft.com/office/drawing/2014/main" id="{3B69183B-EF09-DEB8-DBB1-EE99DD036764}"/>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2025.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23" name="Freeform: Shape 22">
            <a:extLst>
              <a:ext uri="{FF2B5EF4-FFF2-40B4-BE49-F238E27FC236}">
                <a16:creationId xmlns:a16="http://schemas.microsoft.com/office/drawing/2014/main" id="{AAC475A6-CE10-0E6A-2700-525C57FA92F3}"/>
              </a:ext>
            </a:extLst>
          </p:cNvPr>
          <p:cNvSpPr>
            <a:spLocks/>
          </p:cNvSpPr>
          <p:nvPr userDrawn="1"/>
        </p:nvSpPr>
        <p:spPr bwMode="auto">
          <a:xfrm rot="2700000">
            <a:off x="9437387" y="536223"/>
            <a:ext cx="3931862" cy="3934695"/>
          </a:xfrm>
          <a:custGeom>
            <a:avLst/>
            <a:gdLst>
              <a:gd name="connsiteX0" fmla="*/ 382156 w 3931862"/>
              <a:gd name="connsiteY0" fmla="*/ 10539 h 3934695"/>
              <a:gd name="connsiteX1" fmla="*/ 384583 w 3931862"/>
              <a:gd name="connsiteY1" fmla="*/ 9785 h 3934695"/>
              <a:gd name="connsiteX2" fmla="*/ 481653 w 3931862"/>
              <a:gd name="connsiteY2" fmla="*/ 0 h 3934695"/>
              <a:gd name="connsiteX3" fmla="*/ 1113950 w 3931862"/>
              <a:gd name="connsiteY3" fmla="*/ 0 h 3934695"/>
              <a:gd name="connsiteX4" fmla="*/ 3931862 w 3931862"/>
              <a:gd name="connsiteY4" fmla="*/ 2817912 h 3934695"/>
              <a:gd name="connsiteX5" fmla="*/ 3931862 w 3931862"/>
              <a:gd name="connsiteY5" fmla="*/ 3453042 h 3934695"/>
              <a:gd name="connsiteX6" fmla="*/ 3450209 w 3931862"/>
              <a:gd name="connsiteY6" fmla="*/ 3934695 h 3934695"/>
              <a:gd name="connsiteX7" fmla="*/ 481653 w 3931862"/>
              <a:gd name="connsiteY7" fmla="*/ 3934695 h 3934695"/>
              <a:gd name="connsiteX8" fmla="*/ 0 w 3931862"/>
              <a:gd name="connsiteY8" fmla="*/ 3453042 h 3934695"/>
              <a:gd name="connsiteX9" fmla="*/ 0 w 3931862"/>
              <a:gd name="connsiteY9" fmla="*/ 481653 h 3934695"/>
              <a:gd name="connsiteX10" fmla="*/ 9786 w 3931862"/>
              <a:gd name="connsiteY10" fmla="*/ 384583 h 3934695"/>
              <a:gd name="connsiteX11" fmla="*/ 10539 w 3931862"/>
              <a:gd name="connsiteY11" fmla="*/ 382157 h 393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862" h="3934695">
                <a:moveTo>
                  <a:pt x="382156" y="10539"/>
                </a:moveTo>
                <a:lnTo>
                  <a:pt x="384583" y="9785"/>
                </a:lnTo>
                <a:cubicBezTo>
                  <a:pt x="415937" y="3370"/>
                  <a:pt x="448402" y="0"/>
                  <a:pt x="481653" y="0"/>
                </a:cubicBezTo>
                <a:lnTo>
                  <a:pt x="1113950" y="0"/>
                </a:lnTo>
                <a:lnTo>
                  <a:pt x="3931862" y="2817912"/>
                </a:lnTo>
                <a:lnTo>
                  <a:pt x="3931862" y="3453042"/>
                </a:lnTo>
                <a:cubicBezTo>
                  <a:pt x="3931862" y="3719052"/>
                  <a:pt x="3716219" y="3934695"/>
                  <a:pt x="3450209" y="3934695"/>
                </a:cubicBezTo>
                <a:lnTo>
                  <a:pt x="481653" y="3934695"/>
                </a:lnTo>
                <a:cubicBezTo>
                  <a:pt x="215643" y="3934695"/>
                  <a:pt x="0" y="3719052"/>
                  <a:pt x="0" y="3453042"/>
                </a:cubicBezTo>
                <a:lnTo>
                  <a:pt x="0" y="481653"/>
                </a:lnTo>
                <a:cubicBezTo>
                  <a:pt x="0" y="448402"/>
                  <a:pt x="3369" y="415937"/>
                  <a:pt x="9786" y="384583"/>
                </a:cubicBezTo>
                <a:lnTo>
                  <a:pt x="10539" y="3821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
        <p:nvSpPr>
          <p:cNvPr id="28" name="Freeform: Shape 27">
            <a:extLst>
              <a:ext uri="{FF2B5EF4-FFF2-40B4-BE49-F238E27FC236}">
                <a16:creationId xmlns:a16="http://schemas.microsoft.com/office/drawing/2014/main" id="{74012F6A-325E-BA05-9E6A-DBAD18E7D956}"/>
              </a:ext>
            </a:extLst>
          </p:cNvPr>
          <p:cNvSpPr>
            <a:spLocks/>
          </p:cNvSpPr>
          <p:nvPr userDrawn="1"/>
        </p:nvSpPr>
        <p:spPr bwMode="auto">
          <a:xfrm rot="2700000">
            <a:off x="10223690" y="810799"/>
            <a:ext cx="3785617" cy="3568117"/>
          </a:xfrm>
          <a:custGeom>
            <a:avLst/>
            <a:gdLst>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7" fmla="*/ 197031 w 3804547"/>
              <a:gd name="connsiteY7" fmla="*/ 91440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3804547 w 3804547"/>
              <a:gd name="connsiteY0" fmla="*/ 3593489 h 3596007"/>
              <a:gd name="connsiteX1" fmla="*/ 3779576 w 3804547"/>
              <a:gd name="connsiteY1" fmla="*/ 3596007 h 3596007"/>
              <a:gd name="connsiteX2" fmla="*/ 501834 w 3804547"/>
              <a:gd name="connsiteY2" fmla="*/ 3596007 h 3596007"/>
              <a:gd name="connsiteX3" fmla="*/ 0 w 3804547"/>
              <a:gd name="connsiteY3" fmla="*/ 3094173 h 3596007"/>
              <a:gd name="connsiteX4" fmla="*/ 0 w 3804547"/>
              <a:gd name="connsiteY4" fmla="*/ 1237 h 3596007"/>
              <a:gd name="connsiteX5" fmla="*/ 125 w 3804547"/>
              <a:gd name="connsiteY5" fmla="*/ 0 h 359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4547" h="3596007">
                <a:moveTo>
                  <a:pt x="3804547" y="3593489"/>
                </a:moveTo>
                <a:lnTo>
                  <a:pt x="3779576" y="3596007"/>
                </a:lnTo>
                <a:lnTo>
                  <a:pt x="501834" y="3596007"/>
                </a:lnTo>
                <a:cubicBezTo>
                  <a:pt x="224679" y="3596007"/>
                  <a:pt x="0" y="3371328"/>
                  <a:pt x="0" y="3094173"/>
                </a:cubicBezTo>
                <a:lnTo>
                  <a:pt x="0" y="1237"/>
                </a:lnTo>
                <a:cubicBezTo>
                  <a:pt x="42" y="825"/>
                  <a:pt x="83" y="412"/>
                  <a:pt x="12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Tree>
    <p:extLst>
      <p:ext uri="{BB962C8B-B14F-4D97-AF65-F5344CB8AC3E}">
        <p14:creationId xmlns:p14="http://schemas.microsoft.com/office/powerpoint/2010/main" val="1003711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024-03 - IQVI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EDBA70-406E-67AC-EA19-AFC94EEB8D0C}"/>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err="1">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180FF161-95B3-687F-236E-89576B37039B}"/>
              </a:ext>
            </a:extLst>
          </p:cNvPr>
          <p:cNvSpPr/>
          <p:nvPr userDrawn="1"/>
        </p:nvSpPr>
        <p:spPr>
          <a:xfrm rot="18896850">
            <a:off x="8810675" y="809749"/>
            <a:ext cx="2572502" cy="6381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1" name="Freeform: Shape 10">
            <a:extLst>
              <a:ext uri="{FF2B5EF4-FFF2-40B4-BE49-F238E27FC236}">
                <a16:creationId xmlns:a16="http://schemas.microsoft.com/office/drawing/2014/main" id="{91B89BCA-B6DC-9CFA-1B14-60CBF7F68A9A}"/>
              </a:ext>
            </a:extLst>
          </p:cNvPr>
          <p:cNvSpPr/>
          <p:nvPr userDrawn="1"/>
        </p:nvSpPr>
        <p:spPr>
          <a:xfrm rot="18896850">
            <a:off x="9955161" y="3750354"/>
            <a:ext cx="2884755" cy="638140"/>
          </a:xfrm>
          <a:custGeom>
            <a:avLst/>
            <a:gdLst>
              <a:gd name="connsiteX0" fmla="*/ 3674317 w 3674317"/>
              <a:gd name="connsiteY0" fmla="*/ 0 h 812800"/>
              <a:gd name="connsiteX1" fmla="*/ 2860027 w 3674317"/>
              <a:gd name="connsiteY1" fmla="*/ 812800 h 812800"/>
              <a:gd name="connsiteX2" fmla="*/ 406400 w 3674317"/>
              <a:gd name="connsiteY2" fmla="*/ 812800 h 812800"/>
              <a:gd name="connsiteX3" fmla="*/ 0 w 3674317"/>
              <a:gd name="connsiteY3" fmla="*/ 406400 h 812800"/>
              <a:gd name="connsiteX4" fmla="*/ 406400 w 3674317"/>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4317" h="812800">
                <a:moveTo>
                  <a:pt x="3674317" y="0"/>
                </a:moveTo>
                <a:lnTo>
                  <a:pt x="2860027" y="812800"/>
                </a:lnTo>
                <a:lnTo>
                  <a:pt x="406400" y="812800"/>
                </a:lnTo>
                <a:cubicBezTo>
                  <a:pt x="181951" y="812800"/>
                  <a:pt x="0" y="630849"/>
                  <a:pt x="0" y="406400"/>
                </a:cubicBezTo>
                <a:cubicBezTo>
                  <a:pt x="0" y="181951"/>
                  <a:pt x="181951" y="0"/>
                  <a:pt x="4064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 name="Title 1">
            <a:extLst>
              <a:ext uri="{FF2B5EF4-FFF2-40B4-BE49-F238E27FC236}">
                <a16:creationId xmlns:a16="http://schemas.microsoft.com/office/drawing/2014/main" id="{DCF014C0-8BB5-5793-9DBD-D422EF624E7C}"/>
              </a:ext>
            </a:extLst>
          </p:cNvPr>
          <p:cNvSpPr>
            <a:spLocks noGrp="1"/>
          </p:cNvSpPr>
          <p:nvPr userDrawn="1">
            <p:ph type="title" hasCustomPrompt="1"/>
          </p:nvPr>
        </p:nvSpPr>
        <p:spPr bwMode="white">
          <a:xfrm>
            <a:off x="613608" y="711200"/>
            <a:ext cx="7285515" cy="4576605"/>
          </a:xfrm>
          <a:prstGeom prst="rect">
            <a:avLst/>
          </a:prstGeom>
        </p:spPr>
        <p:txBody>
          <a:bodyPr anchor="ctr" anchorCtr="0"/>
          <a:lstStyle>
            <a:lvl1pPr>
              <a:lnSpc>
                <a:spcPct val="100000"/>
              </a:lnSpc>
              <a:defRPr sz="3600" b="1">
                <a:solidFill>
                  <a:schemeClr val="bg1"/>
                </a:solidFill>
              </a:defRPr>
            </a:lvl1pPr>
          </a:lstStyle>
          <a:p>
            <a:r>
              <a:rPr lang="en-US"/>
              <a:t>Divider title are 36pt Arial Bold sentence case</a:t>
            </a:r>
          </a:p>
        </p:txBody>
      </p:sp>
      <p:pic>
        <p:nvPicPr>
          <p:cNvPr id="4" name="Graphic 3">
            <a:extLst>
              <a:ext uri="{FF2B5EF4-FFF2-40B4-BE49-F238E27FC236}">
                <a16:creationId xmlns:a16="http://schemas.microsoft.com/office/drawing/2014/main" id="{D381AB1C-94E0-88DE-B7FB-AF548E53C0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20" name="Freeform: Shape 19">
            <a:extLst>
              <a:ext uri="{FF2B5EF4-FFF2-40B4-BE49-F238E27FC236}">
                <a16:creationId xmlns:a16="http://schemas.microsoft.com/office/drawing/2014/main" id="{E20C9601-4C00-1F60-ACBA-FDEED78A2031}"/>
              </a:ext>
            </a:extLst>
          </p:cNvPr>
          <p:cNvSpPr>
            <a:spLocks/>
          </p:cNvSpPr>
          <p:nvPr userDrawn="1"/>
        </p:nvSpPr>
        <p:spPr bwMode="auto">
          <a:xfrm>
            <a:off x="11012739" y="-38910"/>
            <a:ext cx="1224656" cy="1829007"/>
          </a:xfrm>
          <a:custGeom>
            <a:avLst/>
            <a:gdLst>
              <a:gd name="connsiteX0" fmla="*/ 153315 w 1224656"/>
              <a:gd name="connsiteY0" fmla="*/ 0 h 1829007"/>
              <a:gd name="connsiteX1" fmla="*/ 1224656 w 1224656"/>
              <a:gd name="connsiteY1" fmla="*/ 0 h 1829007"/>
              <a:gd name="connsiteX2" fmla="*/ 1224656 w 1224656"/>
              <a:gd name="connsiteY2" fmla="*/ 1829007 h 1829007"/>
              <a:gd name="connsiteX3" fmla="*/ 1154215 w 1224656"/>
              <a:gd name="connsiteY3" fmla="*/ 1758565 h 1829007"/>
              <a:gd name="connsiteX4" fmla="*/ 159544 w 1224656"/>
              <a:gd name="connsiteY4" fmla="*/ 763895 h 1829007"/>
              <a:gd name="connsiteX5" fmla="*/ 89744 w 1224656"/>
              <a:gd name="connsiteY5" fmla="*/ 77872 h 1829007"/>
              <a:gd name="connsiteX0" fmla="*/ 1224656 w 1316096"/>
              <a:gd name="connsiteY0" fmla="*/ 0 h 1829007"/>
              <a:gd name="connsiteX1" fmla="*/ 1224656 w 1316096"/>
              <a:gd name="connsiteY1" fmla="*/ 1829007 h 1829007"/>
              <a:gd name="connsiteX2" fmla="*/ 1154215 w 1316096"/>
              <a:gd name="connsiteY2" fmla="*/ 1758565 h 1829007"/>
              <a:gd name="connsiteX3" fmla="*/ 159544 w 1316096"/>
              <a:gd name="connsiteY3" fmla="*/ 763895 h 1829007"/>
              <a:gd name="connsiteX4" fmla="*/ 89744 w 1316096"/>
              <a:gd name="connsiteY4" fmla="*/ 77872 h 1829007"/>
              <a:gd name="connsiteX5" fmla="*/ 153315 w 1316096"/>
              <a:gd name="connsiteY5" fmla="*/ 0 h 1829007"/>
              <a:gd name="connsiteX6" fmla="*/ 1316096 w 1316096"/>
              <a:gd name="connsiteY6" fmla="*/ 91440 h 1829007"/>
              <a:gd name="connsiteX0" fmla="*/ 1224656 w 1224656"/>
              <a:gd name="connsiteY0" fmla="*/ 0 h 1829007"/>
              <a:gd name="connsiteX1" fmla="*/ 1224656 w 1224656"/>
              <a:gd name="connsiteY1" fmla="*/ 1829007 h 1829007"/>
              <a:gd name="connsiteX2" fmla="*/ 1154215 w 1224656"/>
              <a:gd name="connsiteY2" fmla="*/ 1758565 h 1829007"/>
              <a:gd name="connsiteX3" fmla="*/ 159544 w 1224656"/>
              <a:gd name="connsiteY3" fmla="*/ 763895 h 1829007"/>
              <a:gd name="connsiteX4" fmla="*/ 89744 w 1224656"/>
              <a:gd name="connsiteY4" fmla="*/ 77872 h 1829007"/>
              <a:gd name="connsiteX5" fmla="*/ 153315 w 1224656"/>
              <a:gd name="connsiteY5" fmla="*/ 0 h 1829007"/>
              <a:gd name="connsiteX0" fmla="*/ 1224656 w 1224656"/>
              <a:gd name="connsiteY0" fmla="*/ 1829007 h 1829007"/>
              <a:gd name="connsiteX1" fmla="*/ 1154215 w 1224656"/>
              <a:gd name="connsiteY1" fmla="*/ 1758565 h 1829007"/>
              <a:gd name="connsiteX2" fmla="*/ 159544 w 1224656"/>
              <a:gd name="connsiteY2" fmla="*/ 763895 h 1829007"/>
              <a:gd name="connsiteX3" fmla="*/ 89744 w 1224656"/>
              <a:gd name="connsiteY3" fmla="*/ 77872 h 1829007"/>
              <a:gd name="connsiteX4" fmla="*/ 153315 w 1224656"/>
              <a:gd name="connsiteY4" fmla="*/ 0 h 1829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656" h="1829007">
                <a:moveTo>
                  <a:pt x="1224656" y="1829007"/>
                </a:moveTo>
                <a:lnTo>
                  <a:pt x="1154215" y="1758565"/>
                </a:lnTo>
                <a:lnTo>
                  <a:pt x="159544" y="763895"/>
                </a:lnTo>
                <a:cubicBezTo>
                  <a:pt x="-26590" y="577761"/>
                  <a:pt x="-49857" y="289530"/>
                  <a:pt x="89744" y="77872"/>
                </a:cubicBezTo>
                <a:lnTo>
                  <a:pt x="153315"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p>
        </p:txBody>
      </p:sp>
      <p:sp>
        <p:nvSpPr>
          <p:cNvPr id="16" name="Freeform: Shape 15">
            <a:extLst>
              <a:ext uri="{FF2B5EF4-FFF2-40B4-BE49-F238E27FC236}">
                <a16:creationId xmlns:a16="http://schemas.microsoft.com/office/drawing/2014/main" id="{30699829-9421-BC32-D008-18D3C6101425}"/>
              </a:ext>
            </a:extLst>
          </p:cNvPr>
          <p:cNvSpPr>
            <a:spLocks/>
          </p:cNvSpPr>
          <p:nvPr userDrawn="1"/>
        </p:nvSpPr>
        <p:spPr bwMode="auto">
          <a:xfrm rot="2700000">
            <a:off x="9141640" y="1040337"/>
            <a:ext cx="3187991" cy="3194255"/>
          </a:xfrm>
          <a:custGeom>
            <a:avLst/>
            <a:gdLst>
              <a:gd name="connsiteX0" fmla="*/ 159586 w 3187991"/>
              <a:gd name="connsiteY0" fmla="*/ 159586 h 3194255"/>
              <a:gd name="connsiteX1" fmla="*/ 544860 w 3187991"/>
              <a:gd name="connsiteY1" fmla="*/ 0 h 3194255"/>
              <a:gd name="connsiteX2" fmla="*/ 2056479 w 3187991"/>
              <a:gd name="connsiteY2" fmla="*/ 0 h 3194255"/>
              <a:gd name="connsiteX3" fmla="*/ 3187991 w 3187991"/>
              <a:gd name="connsiteY3" fmla="*/ 1131513 h 3194255"/>
              <a:gd name="connsiteX4" fmla="*/ 3187991 w 3187991"/>
              <a:gd name="connsiteY4" fmla="*/ 2649395 h 3194255"/>
              <a:gd name="connsiteX5" fmla="*/ 2643131 w 3187991"/>
              <a:gd name="connsiteY5" fmla="*/ 3194255 h 3194255"/>
              <a:gd name="connsiteX6" fmla="*/ 544860 w 3187991"/>
              <a:gd name="connsiteY6" fmla="*/ 3194255 h 3194255"/>
              <a:gd name="connsiteX7" fmla="*/ 0 w 3187991"/>
              <a:gd name="connsiteY7" fmla="*/ 2649395 h 3194255"/>
              <a:gd name="connsiteX8" fmla="*/ 0 w 3187991"/>
              <a:gd name="connsiteY8" fmla="*/ 544860 h 3194255"/>
              <a:gd name="connsiteX9" fmla="*/ 159586 w 3187991"/>
              <a:gd name="connsiteY9" fmla="*/ 159586 h 31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7991" h="3194255">
                <a:moveTo>
                  <a:pt x="159586" y="159586"/>
                </a:moveTo>
                <a:cubicBezTo>
                  <a:pt x="258186" y="60985"/>
                  <a:pt x="394401" y="0"/>
                  <a:pt x="544860" y="0"/>
                </a:cubicBezTo>
                <a:lnTo>
                  <a:pt x="2056479" y="0"/>
                </a:lnTo>
                <a:lnTo>
                  <a:pt x="3187991" y="1131513"/>
                </a:lnTo>
                <a:lnTo>
                  <a:pt x="3187991" y="2649395"/>
                </a:lnTo>
                <a:cubicBezTo>
                  <a:pt x="3187991" y="2950313"/>
                  <a:pt x="2944049" y="3194255"/>
                  <a:pt x="2643131" y="3194255"/>
                </a:cubicBezTo>
                <a:lnTo>
                  <a:pt x="544860" y="3194255"/>
                </a:lnTo>
                <a:cubicBezTo>
                  <a:pt x="243942" y="3194255"/>
                  <a:pt x="0" y="2950313"/>
                  <a:pt x="0" y="2649395"/>
                </a:cubicBezTo>
                <a:lnTo>
                  <a:pt x="0" y="544860"/>
                </a:lnTo>
                <a:cubicBezTo>
                  <a:pt x="0" y="394401"/>
                  <a:pt x="60985" y="258186"/>
                  <a:pt x="159586" y="15958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p>
        </p:txBody>
      </p:sp>
    </p:spTree>
    <p:extLst>
      <p:ext uri="{BB962C8B-B14F-4D97-AF65-F5344CB8AC3E}">
        <p14:creationId xmlns:p14="http://schemas.microsoft.com/office/powerpoint/2010/main" val="3871094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2024-04 - IQVIA">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8B1F425-7FCC-95EC-889D-1C469BA8156D}"/>
              </a:ext>
            </a:extLst>
          </p:cNvPr>
          <p:cNvSpPr>
            <a:spLocks/>
          </p:cNvSpPr>
          <p:nvPr userDrawn="1"/>
        </p:nvSpPr>
        <p:spPr>
          <a:xfrm rot="2700000">
            <a:off x="8997003" y="-456334"/>
            <a:ext cx="1658711" cy="544391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6" name="Title 1">
            <a:extLst>
              <a:ext uri="{FF2B5EF4-FFF2-40B4-BE49-F238E27FC236}">
                <a16:creationId xmlns:a16="http://schemas.microsoft.com/office/drawing/2014/main" id="{3D8CB6CB-17D6-9423-37F8-6EFC4880AECC}"/>
              </a:ext>
            </a:extLst>
          </p:cNvPr>
          <p:cNvSpPr>
            <a:spLocks noGrp="1"/>
          </p:cNvSpPr>
          <p:nvPr userDrawn="1">
            <p:ph type="title" hasCustomPrompt="1"/>
          </p:nvPr>
        </p:nvSpPr>
        <p:spPr bwMode="white">
          <a:xfrm>
            <a:off x="613608" y="1741713"/>
            <a:ext cx="5071843" cy="3374574"/>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sp>
        <p:nvSpPr>
          <p:cNvPr id="9" name="Rectangle: Rounded Corners 8">
            <a:extLst>
              <a:ext uri="{FF2B5EF4-FFF2-40B4-BE49-F238E27FC236}">
                <a16:creationId xmlns:a16="http://schemas.microsoft.com/office/drawing/2014/main" id="{8CA16036-B78E-0275-6CA7-911DE4060426}"/>
              </a:ext>
            </a:extLst>
          </p:cNvPr>
          <p:cNvSpPr>
            <a:spLocks/>
          </p:cNvSpPr>
          <p:nvPr userDrawn="1"/>
        </p:nvSpPr>
        <p:spPr>
          <a:xfrm rot="2700000">
            <a:off x="9736981" y="3459243"/>
            <a:ext cx="1658711" cy="3580309"/>
          </a:xfrm>
          <a:prstGeom prst="roundRect">
            <a:avLst>
              <a:gd name="adj" fmla="val 50000"/>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pic>
        <p:nvPicPr>
          <p:cNvPr id="2" name="Graphic 1">
            <a:extLst>
              <a:ext uri="{FF2B5EF4-FFF2-40B4-BE49-F238E27FC236}">
                <a16:creationId xmlns:a16="http://schemas.microsoft.com/office/drawing/2014/main" id="{6BB13D00-4BF1-FD01-6A9F-B1CBB08123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0" name="Picture Placeholder 9">
            <a:extLst>
              <a:ext uri="{FF2B5EF4-FFF2-40B4-BE49-F238E27FC236}">
                <a16:creationId xmlns:a16="http://schemas.microsoft.com/office/drawing/2014/main" id="{4AE586FF-C25B-AF33-5F15-454F206B533D}"/>
              </a:ext>
            </a:extLst>
          </p:cNvPr>
          <p:cNvSpPr>
            <a:spLocks noGrp="1"/>
          </p:cNvSpPr>
          <p:nvPr>
            <p:ph type="pic" sz="quarter" idx="11"/>
          </p:nvPr>
        </p:nvSpPr>
        <p:spPr>
          <a:xfrm>
            <a:off x="7640637" y="1828800"/>
            <a:ext cx="4551363" cy="35814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4"/>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p>
        </p:txBody>
      </p:sp>
    </p:spTree>
    <p:extLst>
      <p:ext uri="{BB962C8B-B14F-4D97-AF65-F5344CB8AC3E}">
        <p14:creationId xmlns:p14="http://schemas.microsoft.com/office/powerpoint/2010/main" val="374279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2024-05 - IQVIA">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609600"/>
            <a:ext cx="6202680" cy="4678205"/>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pic>
        <p:nvPicPr>
          <p:cNvPr id="26" name="Graphic 25">
            <a:extLst>
              <a:ext uri="{FF2B5EF4-FFF2-40B4-BE49-F238E27FC236}">
                <a16:creationId xmlns:a16="http://schemas.microsoft.com/office/drawing/2014/main" id="{889AB6EA-4B7F-D626-10ED-8532995C4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15" name="Freeform: Shape 14">
            <a:extLst>
              <a:ext uri="{FF2B5EF4-FFF2-40B4-BE49-F238E27FC236}">
                <a16:creationId xmlns:a16="http://schemas.microsoft.com/office/drawing/2014/main" id="{9480E36D-D806-7D05-D8DC-4ADC176E28F1}"/>
              </a:ext>
            </a:extLst>
          </p:cNvPr>
          <p:cNvSpPr/>
          <p:nvPr userDrawn="1"/>
        </p:nvSpPr>
        <p:spPr>
          <a:xfrm rot="13473600">
            <a:off x="9007218" y="-739919"/>
            <a:ext cx="2599744" cy="5533217"/>
          </a:xfrm>
          <a:custGeom>
            <a:avLst/>
            <a:gdLst>
              <a:gd name="connsiteX0" fmla="*/ 1378880 w 2599744"/>
              <a:gd name="connsiteY0" fmla="*/ 5533217 h 5533217"/>
              <a:gd name="connsiteX1" fmla="*/ 0 w 2599744"/>
              <a:gd name="connsiteY1" fmla="*/ 4132994 h 5533217"/>
              <a:gd name="connsiteX2" fmla="*/ 0 w 2599744"/>
              <a:gd name="connsiteY2" fmla="*/ 1299873 h 5533217"/>
              <a:gd name="connsiteX3" fmla="*/ 1299872 w 2599744"/>
              <a:gd name="connsiteY3" fmla="*/ 0 h 5533217"/>
              <a:gd name="connsiteX4" fmla="*/ 2599744 w 2599744"/>
              <a:gd name="connsiteY4" fmla="*/ 1299872 h 5533217"/>
              <a:gd name="connsiteX5" fmla="*/ 2599744 w 2599744"/>
              <a:gd name="connsiteY5" fmla="*/ 4330962 h 553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744" h="5533217">
                <a:moveTo>
                  <a:pt x="1378880" y="5533217"/>
                </a:moveTo>
                <a:lnTo>
                  <a:pt x="0" y="4132994"/>
                </a:lnTo>
                <a:lnTo>
                  <a:pt x="0" y="1299873"/>
                </a:lnTo>
                <a:cubicBezTo>
                  <a:pt x="0" y="581972"/>
                  <a:pt x="581972" y="0"/>
                  <a:pt x="1299872" y="0"/>
                </a:cubicBezTo>
                <a:cubicBezTo>
                  <a:pt x="2017771" y="0"/>
                  <a:pt x="2599744" y="581973"/>
                  <a:pt x="2599744" y="1299872"/>
                </a:cubicBezTo>
                <a:lnTo>
                  <a:pt x="2599744" y="43309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7" name="Freeform: Shape 6">
            <a:extLst>
              <a:ext uri="{FF2B5EF4-FFF2-40B4-BE49-F238E27FC236}">
                <a16:creationId xmlns:a16="http://schemas.microsoft.com/office/drawing/2014/main" id="{B79252B4-99CA-3419-840E-DA516CC6BEBB}"/>
              </a:ext>
            </a:extLst>
          </p:cNvPr>
          <p:cNvSpPr/>
          <p:nvPr userDrawn="1"/>
        </p:nvSpPr>
        <p:spPr>
          <a:xfrm rot="20457708">
            <a:off x="11186621" y="-13688"/>
            <a:ext cx="660198" cy="358286"/>
          </a:xfrm>
          <a:custGeom>
            <a:avLst/>
            <a:gdLst>
              <a:gd name="connsiteX0" fmla="*/ 318178 w 660198"/>
              <a:gd name="connsiteY0" fmla="*/ 0 h 358286"/>
              <a:gd name="connsiteX1" fmla="*/ 660198 w 660198"/>
              <a:gd name="connsiteY1" fmla="*/ 118023 h 358286"/>
              <a:gd name="connsiteX2" fmla="*/ 229425 w 660198"/>
              <a:gd name="connsiteY2" fmla="*/ 330222 h 358286"/>
              <a:gd name="connsiteX3" fmla="*/ 13408 w 660198"/>
              <a:gd name="connsiteY3" fmla="*/ 296211 h 358286"/>
              <a:gd name="connsiteX4" fmla="*/ 11570 w 660198"/>
              <a:gd name="connsiteY4" fmla="*/ 291615 h 358286"/>
              <a:gd name="connsiteX5" fmla="*/ 116362 w 660198"/>
              <a:gd name="connsiteY5" fmla="*/ 99498 h 3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198" h="358286">
                <a:moveTo>
                  <a:pt x="318178" y="0"/>
                </a:moveTo>
                <a:lnTo>
                  <a:pt x="660198" y="118023"/>
                </a:lnTo>
                <a:lnTo>
                  <a:pt x="229425" y="330222"/>
                </a:lnTo>
                <a:cubicBezTo>
                  <a:pt x="69481" y="409276"/>
                  <a:pt x="13408" y="296211"/>
                  <a:pt x="13408" y="296211"/>
                </a:cubicBezTo>
                <a:lnTo>
                  <a:pt x="11570" y="291615"/>
                </a:lnTo>
                <a:cubicBezTo>
                  <a:pt x="-43583" y="178552"/>
                  <a:pt x="116362" y="99498"/>
                  <a:pt x="116362" y="99498"/>
                </a:cubicBezTo>
                <a:close/>
              </a:path>
            </a:pathLst>
          </a:custGeom>
          <a:solidFill>
            <a:schemeClr val="accent5"/>
          </a:solidFill>
          <a:ln w="12700" cap="flat">
            <a:noFill/>
            <a:prstDash val="solid"/>
            <a:miter/>
          </a:ln>
        </p:spPr>
        <p:txBody>
          <a:bodyPr wrap="square" rtlCol="0" anchor="ctr">
            <a:noAutofit/>
          </a:bodyPr>
          <a:lstStyle/>
          <a:p>
            <a:endParaRPr lang="ru-RU"/>
          </a:p>
        </p:txBody>
      </p:sp>
      <p:sp>
        <p:nvSpPr>
          <p:cNvPr id="5" name="Freeform: Shape 4">
            <a:extLst>
              <a:ext uri="{FF2B5EF4-FFF2-40B4-BE49-F238E27FC236}">
                <a16:creationId xmlns:a16="http://schemas.microsoft.com/office/drawing/2014/main" id="{2BAC8301-D0B3-F09B-8934-4C4BF853D744}"/>
              </a:ext>
            </a:extLst>
          </p:cNvPr>
          <p:cNvSpPr/>
          <p:nvPr userDrawn="1"/>
        </p:nvSpPr>
        <p:spPr>
          <a:xfrm rot="2700000">
            <a:off x="9373836" y="-702513"/>
            <a:ext cx="780382" cy="2913053"/>
          </a:xfrm>
          <a:custGeom>
            <a:avLst/>
            <a:gdLst>
              <a:gd name="connsiteX0" fmla="*/ 0 w 780382"/>
              <a:gd name="connsiteY0" fmla="*/ 780382 h 2913053"/>
              <a:gd name="connsiteX1" fmla="*/ 780382 w 780382"/>
              <a:gd name="connsiteY1" fmla="*/ 0 h 2913053"/>
              <a:gd name="connsiteX2" fmla="*/ 780382 w 780382"/>
              <a:gd name="connsiteY2" fmla="*/ 2522862 h 2913053"/>
              <a:gd name="connsiteX3" fmla="*/ 390191 w 780382"/>
              <a:gd name="connsiteY3" fmla="*/ 2913053 h 2913053"/>
              <a:gd name="connsiteX4" fmla="*/ 0 w 780382"/>
              <a:gd name="connsiteY4" fmla="*/ 2522862 h 291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382" h="2913053">
                <a:moveTo>
                  <a:pt x="0" y="780382"/>
                </a:moveTo>
                <a:lnTo>
                  <a:pt x="780382" y="0"/>
                </a:lnTo>
                <a:lnTo>
                  <a:pt x="780382" y="2522862"/>
                </a:lnTo>
                <a:cubicBezTo>
                  <a:pt x="780382" y="2738359"/>
                  <a:pt x="605688" y="2913053"/>
                  <a:pt x="390191" y="2913053"/>
                </a:cubicBezTo>
                <a:cubicBezTo>
                  <a:pt x="174694" y="2913053"/>
                  <a:pt x="0" y="2738359"/>
                  <a:pt x="0" y="2522862"/>
                </a:cubicBezTo>
                <a:close/>
              </a:path>
            </a:pathLst>
          </a:custGeom>
          <a:solidFill>
            <a:schemeClr val="accent1"/>
          </a:solidFill>
          <a:ln w="12700" cap="flat">
            <a:noFill/>
            <a:prstDash val="solid"/>
            <a:miter/>
          </a:ln>
        </p:spPr>
        <p:txBody>
          <a:bodyPr wrap="square" rtlCol="0" anchor="ctr">
            <a:noAutofit/>
          </a:bodyPr>
          <a:lstStyle/>
          <a:p>
            <a:pPr lvl="0"/>
            <a:endParaRPr lang="en-US" err="1">
              <a:solidFill>
                <a:schemeClr val="tx1"/>
              </a:solidFill>
            </a:endParaRPr>
          </a:p>
        </p:txBody>
      </p:sp>
      <p:sp>
        <p:nvSpPr>
          <p:cNvPr id="11" name="Freeform: Shape 10">
            <a:extLst>
              <a:ext uri="{FF2B5EF4-FFF2-40B4-BE49-F238E27FC236}">
                <a16:creationId xmlns:a16="http://schemas.microsoft.com/office/drawing/2014/main" id="{F103DB20-CA44-5144-7694-2FBF81D0EACA}"/>
              </a:ext>
            </a:extLst>
          </p:cNvPr>
          <p:cNvSpPr/>
          <p:nvPr userDrawn="1"/>
        </p:nvSpPr>
        <p:spPr>
          <a:xfrm rot="2700000">
            <a:off x="11469147" y="2339446"/>
            <a:ext cx="1193519" cy="1550166"/>
          </a:xfrm>
          <a:custGeom>
            <a:avLst/>
            <a:gdLst>
              <a:gd name="connsiteX0" fmla="*/ 0 w 1193519"/>
              <a:gd name="connsiteY0" fmla="*/ 0 h 1550166"/>
              <a:gd name="connsiteX1" fmla="*/ 1193519 w 1193519"/>
              <a:gd name="connsiteY1" fmla="*/ 1193519 h 1550166"/>
              <a:gd name="connsiteX2" fmla="*/ 1150445 w 1193519"/>
              <a:gd name="connsiteY2" fmla="*/ 1272877 h 1550166"/>
              <a:gd name="connsiteX3" fmla="*/ 628928 w 1193519"/>
              <a:gd name="connsiteY3" fmla="*/ 1550166 h 1550166"/>
              <a:gd name="connsiteX4" fmla="*/ 0 w 1193519"/>
              <a:gd name="connsiteY4" fmla="*/ 921238 h 1550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19" h="1550166">
                <a:moveTo>
                  <a:pt x="0" y="0"/>
                </a:moveTo>
                <a:lnTo>
                  <a:pt x="1193519" y="1193519"/>
                </a:lnTo>
                <a:lnTo>
                  <a:pt x="1150445" y="1272877"/>
                </a:lnTo>
                <a:cubicBezTo>
                  <a:pt x="1037422" y="1440173"/>
                  <a:pt x="846020" y="1550166"/>
                  <a:pt x="628928" y="1550166"/>
                </a:cubicBezTo>
                <a:cubicBezTo>
                  <a:pt x="281581" y="1550166"/>
                  <a:pt x="0" y="1268585"/>
                  <a:pt x="0" y="921238"/>
                </a:cubicBezTo>
                <a:close/>
              </a:path>
            </a:pathLst>
          </a:custGeom>
          <a:solidFill>
            <a:schemeClr val="accent5"/>
          </a:solidFill>
          <a:ln w="12700" cap="flat">
            <a:noFill/>
            <a:prstDash val="solid"/>
            <a:miter/>
          </a:ln>
        </p:spPr>
        <p:txBody>
          <a:bodyPr wrap="square" rtlCol="0" anchor="ctr">
            <a:noAutofit/>
          </a:bodyPr>
          <a:lstStyle/>
          <a:p>
            <a:pPr lvl="0"/>
            <a:endParaRPr lang="en-US" err="1"/>
          </a:p>
        </p:txBody>
      </p:sp>
    </p:spTree>
    <p:extLst>
      <p:ext uri="{BB962C8B-B14F-4D97-AF65-F5344CB8AC3E}">
        <p14:creationId xmlns:p14="http://schemas.microsoft.com/office/powerpoint/2010/main" val="428983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2024-06 - IQVIA">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E971393-FE1D-3B6A-5952-3200539F4C21}"/>
              </a:ext>
            </a:extLst>
          </p:cNvPr>
          <p:cNvSpPr/>
          <p:nvPr userDrawn="1"/>
        </p:nvSpPr>
        <p:spPr>
          <a:xfrm rot="18900000">
            <a:off x="9590939" y="-1090570"/>
            <a:ext cx="3074362" cy="4401184"/>
          </a:xfrm>
          <a:custGeom>
            <a:avLst/>
            <a:gdLst>
              <a:gd name="connsiteX0" fmla="*/ 906398 w 3074362"/>
              <a:gd name="connsiteY0" fmla="*/ 0 h 4401184"/>
              <a:gd name="connsiteX1" fmla="*/ 3074362 w 3074362"/>
              <a:gd name="connsiteY1" fmla="*/ 2167965 h 4401184"/>
              <a:gd name="connsiteX2" fmla="*/ 841143 w 3074362"/>
              <a:gd name="connsiteY2" fmla="*/ 4401184 h 4401184"/>
              <a:gd name="connsiteX3" fmla="*/ 334666 w 3074362"/>
              <a:gd name="connsiteY3" fmla="*/ 4401184 h 4401184"/>
              <a:gd name="connsiteX4" fmla="*/ 0 w 3074362"/>
              <a:gd name="connsiteY4" fmla="*/ 4066518 h 4401184"/>
              <a:gd name="connsiteX5" fmla="*/ 0 w 3074362"/>
              <a:gd name="connsiteY5" fmla="*/ 334667 h 4401184"/>
              <a:gd name="connsiteX6" fmla="*/ 334666 w 3074362"/>
              <a:gd name="connsiteY6" fmla="*/ 0 h 44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4362" h="4401184">
                <a:moveTo>
                  <a:pt x="906398" y="0"/>
                </a:moveTo>
                <a:lnTo>
                  <a:pt x="3074362" y="2167965"/>
                </a:lnTo>
                <a:lnTo>
                  <a:pt x="841143" y="4401184"/>
                </a:lnTo>
                <a:lnTo>
                  <a:pt x="334666" y="4401184"/>
                </a:lnTo>
                <a:cubicBezTo>
                  <a:pt x="149835" y="4401184"/>
                  <a:pt x="0" y="4251349"/>
                  <a:pt x="0" y="4066518"/>
                </a:cubicBezTo>
                <a:lnTo>
                  <a:pt x="0" y="334667"/>
                </a:lnTo>
                <a:cubicBezTo>
                  <a:pt x="0" y="149835"/>
                  <a:pt x="149835" y="0"/>
                  <a:pt x="334666" y="0"/>
                </a:cubicBezTo>
                <a:close/>
              </a:path>
            </a:pathLst>
          </a:custGeom>
          <a:solidFill>
            <a:srgbClr val="140B42"/>
          </a:solidFill>
          <a:ln>
            <a:noFill/>
          </a:ln>
        </p:spPr>
        <p:txBody>
          <a:bodyPr vert="horz" wrap="square" lIns="91440" tIns="45720" rIns="91440" bIns="45720" numCol="1" anchor="t" anchorCtr="0" compatLnSpc="1">
            <a:prstTxWarp prst="textNoShape">
              <a:avLst/>
            </a:prstTxWarp>
            <a:noAutofit/>
          </a:bodyPr>
          <a:lstStyle/>
          <a:p>
            <a:pPr lvl="0"/>
            <a:endParaRPr lang="en-US" err="1"/>
          </a:p>
        </p:txBody>
      </p:sp>
      <p:sp>
        <p:nvSpPr>
          <p:cNvPr id="19" name="Freeform: Shape 18">
            <a:extLst>
              <a:ext uri="{FF2B5EF4-FFF2-40B4-BE49-F238E27FC236}">
                <a16:creationId xmlns:a16="http://schemas.microsoft.com/office/drawing/2014/main" id="{FA9D7148-A6F2-CBCC-1252-9028ED2C858C}"/>
              </a:ext>
            </a:extLst>
          </p:cNvPr>
          <p:cNvSpPr/>
          <p:nvPr userDrawn="1"/>
        </p:nvSpPr>
        <p:spPr>
          <a:xfrm rot="2700000">
            <a:off x="6613319" y="-912201"/>
            <a:ext cx="3072335" cy="3072335"/>
          </a:xfrm>
          <a:custGeom>
            <a:avLst/>
            <a:gdLst>
              <a:gd name="connsiteX0" fmla="*/ 0 w 2777410"/>
              <a:gd name="connsiteY0" fmla="*/ 1975810 h 2777410"/>
              <a:gd name="connsiteX1" fmla="*/ 1975810 w 2777410"/>
              <a:gd name="connsiteY1" fmla="*/ 0 h 2777410"/>
              <a:gd name="connsiteX2" fmla="*/ 2540164 w 2777410"/>
              <a:gd name="connsiteY2" fmla="*/ 0 h 2777410"/>
              <a:gd name="connsiteX3" fmla="*/ 2777410 w 2777410"/>
              <a:gd name="connsiteY3" fmla="*/ 237247 h 2777410"/>
              <a:gd name="connsiteX4" fmla="*/ 2777410 w 2777410"/>
              <a:gd name="connsiteY4" fmla="*/ 2540163 h 2777410"/>
              <a:gd name="connsiteX5" fmla="*/ 2540163 w 2777410"/>
              <a:gd name="connsiteY5" fmla="*/ 2777410 h 2777410"/>
              <a:gd name="connsiteX6" fmla="*/ 237247 w 2777410"/>
              <a:gd name="connsiteY6" fmla="*/ 2777410 h 2777410"/>
              <a:gd name="connsiteX7" fmla="*/ 0 w 2777410"/>
              <a:gd name="connsiteY7" fmla="*/ 2540163 h 27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7410" h="2777410">
                <a:moveTo>
                  <a:pt x="0" y="1975810"/>
                </a:moveTo>
                <a:lnTo>
                  <a:pt x="1975810" y="0"/>
                </a:lnTo>
                <a:lnTo>
                  <a:pt x="2540164" y="0"/>
                </a:lnTo>
                <a:cubicBezTo>
                  <a:pt x="2671191" y="0"/>
                  <a:pt x="2777410" y="106219"/>
                  <a:pt x="2777410" y="237247"/>
                </a:cubicBezTo>
                <a:lnTo>
                  <a:pt x="2777410" y="2540163"/>
                </a:lnTo>
                <a:cubicBezTo>
                  <a:pt x="2777410" y="2671191"/>
                  <a:pt x="2671191" y="2777410"/>
                  <a:pt x="2540163" y="2777410"/>
                </a:cubicBezTo>
                <a:lnTo>
                  <a:pt x="237247" y="2777410"/>
                </a:lnTo>
                <a:cubicBezTo>
                  <a:pt x="106220" y="2777410"/>
                  <a:pt x="0" y="2671190"/>
                  <a:pt x="0" y="25401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graphicFrame>
        <p:nvGraphicFramePr>
          <p:cNvPr id="8" name="think-cell data - do not delete" hidden="1">
            <a:extLst>
              <a:ext uri="{FF2B5EF4-FFF2-40B4-BE49-F238E27FC236}">
                <a16:creationId xmlns:a16="http://schemas.microsoft.com/office/drawing/2014/main" id="{150474CF-7CCB-20DD-E6E1-8A9CD0E038CC}"/>
              </a:ext>
            </a:extLst>
          </p:cNvPr>
          <p:cNvGraphicFramePr>
            <a:graphicFrameLocks noChangeAspect="1"/>
          </p:cNvGraphicFramePr>
          <p:nvPr userDrawn="1">
            <p:custDataLst>
              <p:tags r:id="rId1"/>
            </p:custDataLst>
            <p:extLst>
              <p:ext uri="{D42A27DB-BD31-4B8C-83A1-F6EECF244321}">
                <p14:modId xmlns:p14="http://schemas.microsoft.com/office/powerpoint/2010/main" val="4221677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think-cell data - do not delete" hidden="1">
                        <a:extLst>
                          <a:ext uri="{FF2B5EF4-FFF2-40B4-BE49-F238E27FC236}">
                            <a16:creationId xmlns:a16="http://schemas.microsoft.com/office/drawing/2014/main" id="{150474CF-7CCB-20DD-E6E1-8A9CD0E038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13DC1846-D39B-50FF-487A-FD15579093A3}"/>
              </a:ext>
            </a:extLst>
          </p:cNvPr>
          <p:cNvSpPr>
            <a:spLocks noGrp="1"/>
          </p:cNvSpPr>
          <p:nvPr userDrawn="1">
            <p:ph type="title" hasCustomPrompt="1"/>
          </p:nvPr>
        </p:nvSpPr>
        <p:spPr bwMode="white">
          <a:xfrm>
            <a:off x="613608" y="2049693"/>
            <a:ext cx="5593080" cy="2758614"/>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sp>
        <p:nvSpPr>
          <p:cNvPr id="17" name="Freeform 7">
            <a:extLst>
              <a:ext uri="{FF2B5EF4-FFF2-40B4-BE49-F238E27FC236}">
                <a16:creationId xmlns:a16="http://schemas.microsoft.com/office/drawing/2014/main" id="{FA3B847E-CEDD-4F28-13DA-54DB86046169}"/>
              </a:ext>
            </a:extLst>
          </p:cNvPr>
          <p:cNvSpPr>
            <a:spLocks/>
          </p:cNvSpPr>
          <p:nvPr userDrawn="1"/>
        </p:nvSpPr>
        <p:spPr bwMode="auto">
          <a:xfrm rot="16200000">
            <a:off x="8579893" y="133677"/>
            <a:ext cx="2515488" cy="2515488"/>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chemeClr val="accent1"/>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AutoShape 3">
            <a:extLst>
              <a:ext uri="{FF2B5EF4-FFF2-40B4-BE49-F238E27FC236}">
                <a16:creationId xmlns:a16="http://schemas.microsoft.com/office/drawing/2014/main" id="{0BB57922-089B-617B-DB05-C881EA21986B}"/>
              </a:ext>
            </a:extLst>
          </p:cNvPr>
          <p:cNvSpPr>
            <a:spLocks noChangeAspect="1" noChangeArrowheads="1" noTextEdit="1"/>
          </p:cNvSpPr>
          <p:nvPr userDrawn="1"/>
        </p:nvSpPr>
        <p:spPr bwMode="auto">
          <a:xfrm rot="16200000">
            <a:off x="7666727" y="-76160"/>
            <a:ext cx="4560732" cy="465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806C75E6-2F25-C869-52E2-8C5D355F51AF}"/>
              </a:ext>
            </a:extLst>
          </p:cNvPr>
          <p:cNvSpPr>
            <a:spLocks/>
          </p:cNvSpPr>
          <p:nvPr userDrawn="1"/>
        </p:nvSpPr>
        <p:spPr bwMode="auto">
          <a:xfrm rot="18900000">
            <a:off x="8399071" y="-1421668"/>
            <a:ext cx="2843336" cy="2843336"/>
          </a:xfrm>
          <a:custGeom>
            <a:avLst/>
            <a:gdLst>
              <a:gd name="connsiteX0" fmla="*/ 0 w 2843336"/>
              <a:gd name="connsiteY0" fmla="*/ 0 h 2843336"/>
              <a:gd name="connsiteX1" fmla="*/ 2843336 w 2843336"/>
              <a:gd name="connsiteY1" fmla="*/ 2843336 h 2843336"/>
              <a:gd name="connsiteX2" fmla="*/ 268488 w 2843336"/>
              <a:gd name="connsiteY2" fmla="*/ 2843336 h 2843336"/>
              <a:gd name="connsiteX3" fmla="*/ 0 w 2843336"/>
              <a:gd name="connsiteY3" fmla="*/ 2585131 h 2843336"/>
              <a:gd name="connsiteX0" fmla="*/ 2843336 w 2934776"/>
              <a:gd name="connsiteY0" fmla="*/ 2843336 h 2934776"/>
              <a:gd name="connsiteX1" fmla="*/ 268488 w 2934776"/>
              <a:gd name="connsiteY1" fmla="*/ 2843336 h 2934776"/>
              <a:gd name="connsiteX2" fmla="*/ 0 w 2934776"/>
              <a:gd name="connsiteY2" fmla="*/ 2585131 h 2934776"/>
              <a:gd name="connsiteX3" fmla="*/ 0 w 2934776"/>
              <a:gd name="connsiteY3" fmla="*/ 0 h 2934776"/>
              <a:gd name="connsiteX4" fmla="*/ 2934776 w 2934776"/>
              <a:gd name="connsiteY4" fmla="*/ 2934776 h 2934776"/>
              <a:gd name="connsiteX0" fmla="*/ 2843336 w 2843336"/>
              <a:gd name="connsiteY0" fmla="*/ 2843336 h 2843336"/>
              <a:gd name="connsiteX1" fmla="*/ 268488 w 2843336"/>
              <a:gd name="connsiteY1" fmla="*/ 2843336 h 2843336"/>
              <a:gd name="connsiteX2" fmla="*/ 0 w 2843336"/>
              <a:gd name="connsiteY2" fmla="*/ 2585131 h 2843336"/>
              <a:gd name="connsiteX3" fmla="*/ 0 w 2843336"/>
              <a:gd name="connsiteY3" fmla="*/ 0 h 2843336"/>
            </a:gdLst>
            <a:ahLst/>
            <a:cxnLst>
              <a:cxn ang="0">
                <a:pos x="connsiteX0" y="connsiteY0"/>
              </a:cxn>
              <a:cxn ang="0">
                <a:pos x="connsiteX1" y="connsiteY1"/>
              </a:cxn>
              <a:cxn ang="0">
                <a:pos x="connsiteX2" y="connsiteY2"/>
              </a:cxn>
              <a:cxn ang="0">
                <a:pos x="connsiteX3" y="connsiteY3"/>
              </a:cxn>
            </a:cxnLst>
            <a:rect l="l" t="t" r="r" b="b"/>
            <a:pathLst>
              <a:path w="2843336" h="2843336">
                <a:moveTo>
                  <a:pt x="2843336" y="2843336"/>
                </a:moveTo>
                <a:lnTo>
                  <a:pt x="268488" y="2843336"/>
                </a:lnTo>
                <a:cubicBezTo>
                  <a:pt x="120207" y="2843336"/>
                  <a:pt x="0" y="2727734"/>
                  <a:pt x="0" y="2585131"/>
                </a:cubicBezTo>
                <a:lnTo>
                  <a:pt x="0" y="0"/>
                </a:lnTo>
              </a:path>
            </a:pathLst>
          </a:custGeom>
          <a:noFill/>
          <a:ln w="12700">
            <a:solidFill>
              <a:schemeClr val="bg1"/>
            </a:solidFill>
          </a:ln>
        </p:spPr>
        <p:txBody>
          <a:bodyPr vert="horz" wrap="square" lIns="91440" tIns="45720" rIns="91440" bIns="45720" numCol="1" anchor="t" anchorCtr="0" compatLnSpc="1">
            <a:prstTxWarp prst="textNoShape">
              <a:avLst/>
            </a:prstTxWarp>
            <a:noAutofit/>
          </a:bodyPr>
          <a:lstStyle/>
          <a:p>
            <a:pPr lvl="0"/>
            <a:endParaRPr lang="en-US"/>
          </a:p>
        </p:txBody>
      </p:sp>
      <p:pic>
        <p:nvPicPr>
          <p:cNvPr id="6" name="Graphic 5">
            <a:extLst>
              <a:ext uri="{FF2B5EF4-FFF2-40B4-BE49-F238E27FC236}">
                <a16:creationId xmlns:a16="http://schemas.microsoft.com/office/drawing/2014/main" id="{6A10C533-42F2-F66F-9D74-979D4CA2EBD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585" y="5760594"/>
            <a:ext cx="2247900" cy="406400"/>
          </a:xfrm>
          <a:prstGeom prst="rect">
            <a:avLst/>
          </a:prstGeom>
        </p:spPr>
      </p:pic>
    </p:spTree>
    <p:extLst>
      <p:ext uri="{BB962C8B-B14F-4D97-AF65-F5344CB8AC3E}">
        <p14:creationId xmlns:p14="http://schemas.microsoft.com/office/powerpoint/2010/main" val="1857318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2024-07 - IQVIA">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1786095"/>
            <a:ext cx="5071843" cy="3285811"/>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sp>
        <p:nvSpPr>
          <p:cNvPr id="15" name="Freeform: Shape 14">
            <a:extLst>
              <a:ext uri="{FF2B5EF4-FFF2-40B4-BE49-F238E27FC236}">
                <a16:creationId xmlns:a16="http://schemas.microsoft.com/office/drawing/2014/main" id="{FD67CFEF-F865-1F9D-9E2C-67AFFAA0CE63}"/>
              </a:ext>
            </a:extLst>
          </p:cNvPr>
          <p:cNvSpPr/>
          <p:nvPr userDrawn="1"/>
        </p:nvSpPr>
        <p:spPr>
          <a:xfrm rot="900000">
            <a:off x="10293886" y="-208160"/>
            <a:ext cx="964663" cy="4890833"/>
          </a:xfrm>
          <a:custGeom>
            <a:avLst/>
            <a:gdLst>
              <a:gd name="connsiteX0" fmla="*/ 0 w 964663"/>
              <a:gd name="connsiteY0" fmla="*/ 258480 h 4890833"/>
              <a:gd name="connsiteX1" fmla="*/ 964663 w 964663"/>
              <a:gd name="connsiteY1" fmla="*/ 0 h 4890833"/>
              <a:gd name="connsiteX2" fmla="*/ 964663 w 964663"/>
              <a:gd name="connsiteY2" fmla="*/ 4408501 h 4890833"/>
              <a:gd name="connsiteX3" fmla="*/ 482331 w 964663"/>
              <a:gd name="connsiteY3" fmla="*/ 4890833 h 4890833"/>
              <a:gd name="connsiteX4" fmla="*/ 482332 w 964663"/>
              <a:gd name="connsiteY4" fmla="*/ 4890832 h 4890833"/>
              <a:gd name="connsiteX5" fmla="*/ 0 w 964663"/>
              <a:gd name="connsiteY5" fmla="*/ 4408500 h 489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663" h="4890833">
                <a:moveTo>
                  <a:pt x="0" y="258480"/>
                </a:moveTo>
                <a:lnTo>
                  <a:pt x="964663" y="0"/>
                </a:lnTo>
                <a:lnTo>
                  <a:pt x="964663" y="4408501"/>
                </a:lnTo>
                <a:cubicBezTo>
                  <a:pt x="964663" y="4674886"/>
                  <a:pt x="748716" y="4890833"/>
                  <a:pt x="482331" y="4890833"/>
                </a:cubicBezTo>
                <a:lnTo>
                  <a:pt x="482332" y="4890832"/>
                </a:lnTo>
                <a:cubicBezTo>
                  <a:pt x="215947" y="4890832"/>
                  <a:pt x="0" y="4674885"/>
                  <a:pt x="0" y="4408500"/>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8" name="Freeform: Shape 17">
            <a:extLst>
              <a:ext uri="{FF2B5EF4-FFF2-40B4-BE49-F238E27FC236}">
                <a16:creationId xmlns:a16="http://schemas.microsoft.com/office/drawing/2014/main" id="{DBD764AA-01FA-C186-C3E0-47B71F33D2FE}"/>
              </a:ext>
            </a:extLst>
          </p:cNvPr>
          <p:cNvSpPr/>
          <p:nvPr userDrawn="1"/>
        </p:nvSpPr>
        <p:spPr>
          <a:xfrm rot="900000">
            <a:off x="10213216" y="2788075"/>
            <a:ext cx="964664" cy="4267468"/>
          </a:xfrm>
          <a:custGeom>
            <a:avLst/>
            <a:gdLst>
              <a:gd name="connsiteX0" fmla="*/ 385125 w 964664"/>
              <a:gd name="connsiteY0" fmla="*/ 9799 h 4267468"/>
              <a:gd name="connsiteX1" fmla="*/ 482332 w 964664"/>
              <a:gd name="connsiteY1" fmla="*/ 0 h 4267468"/>
              <a:gd name="connsiteX2" fmla="*/ 964664 w 964664"/>
              <a:gd name="connsiteY2" fmla="*/ 482332 h 4267468"/>
              <a:gd name="connsiteX3" fmla="*/ 964663 w 964664"/>
              <a:gd name="connsiteY3" fmla="*/ 4008987 h 4267468"/>
              <a:gd name="connsiteX4" fmla="*/ 0 w 964664"/>
              <a:gd name="connsiteY4" fmla="*/ 4267468 h 4267468"/>
              <a:gd name="connsiteX5" fmla="*/ 0 w 964664"/>
              <a:gd name="connsiteY5" fmla="*/ 482332 h 4267468"/>
              <a:gd name="connsiteX6" fmla="*/ 385125 w 964664"/>
              <a:gd name="connsiteY6" fmla="*/ 9799 h 426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64" h="4267468">
                <a:moveTo>
                  <a:pt x="385125" y="9799"/>
                </a:moveTo>
                <a:cubicBezTo>
                  <a:pt x="416524" y="3374"/>
                  <a:pt x="449033" y="0"/>
                  <a:pt x="482332" y="0"/>
                </a:cubicBezTo>
                <a:cubicBezTo>
                  <a:pt x="748717" y="0"/>
                  <a:pt x="964664" y="215947"/>
                  <a:pt x="964664" y="482332"/>
                </a:cubicBezTo>
                <a:lnTo>
                  <a:pt x="964663" y="4008987"/>
                </a:lnTo>
                <a:lnTo>
                  <a:pt x="0" y="4267468"/>
                </a:lnTo>
                <a:lnTo>
                  <a:pt x="0" y="482332"/>
                </a:lnTo>
                <a:cubicBezTo>
                  <a:pt x="0" y="249245"/>
                  <a:pt x="165334" y="54775"/>
                  <a:pt x="385125" y="979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cxnSp>
        <p:nvCxnSpPr>
          <p:cNvPr id="9" name="Straight Connector 8">
            <a:extLst>
              <a:ext uri="{FF2B5EF4-FFF2-40B4-BE49-F238E27FC236}">
                <a16:creationId xmlns:a16="http://schemas.microsoft.com/office/drawing/2014/main" id="{76F09451-D001-7FD7-10AE-3FDD420C1A42}"/>
              </a:ext>
            </a:extLst>
          </p:cNvPr>
          <p:cNvCxnSpPr>
            <a:cxnSpLocks/>
          </p:cNvCxnSpPr>
          <p:nvPr userDrawn="1"/>
        </p:nvCxnSpPr>
        <p:spPr>
          <a:xfrm flipH="1">
            <a:off x="9810345" y="1"/>
            <a:ext cx="1794438"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21C1E0A2-F05B-FF80-96D1-66F6D9FFBB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Tree>
    <p:extLst>
      <p:ext uri="{BB962C8B-B14F-4D97-AF65-F5344CB8AC3E}">
        <p14:creationId xmlns:p14="http://schemas.microsoft.com/office/powerpoint/2010/main" val="174727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024-04 - IQVIA">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9141FD9-B1AB-9467-AE12-61BD0B9D329A}"/>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err="1">
              <a:ln>
                <a:noFill/>
              </a:ln>
              <a:solidFill>
                <a:srgbClr val="FFFFFF"/>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BBA3E6B8-401F-4894-EFB9-D9735958D8E8}"/>
              </a:ext>
            </a:extLst>
          </p:cNvPr>
          <p:cNvSpPr/>
          <p:nvPr userDrawn="1"/>
        </p:nvSpPr>
        <p:spPr>
          <a:xfrm rot="2700000">
            <a:off x="9723652" y="4718086"/>
            <a:ext cx="1514141" cy="3134243"/>
          </a:xfrm>
          <a:custGeom>
            <a:avLst/>
            <a:gdLst>
              <a:gd name="connsiteX0" fmla="*/ 0 w 1514141"/>
              <a:gd name="connsiteY0" fmla="*/ 1514140 h 3134243"/>
              <a:gd name="connsiteX1" fmla="*/ 1514140 w 1514141"/>
              <a:gd name="connsiteY1" fmla="*/ 0 h 3134243"/>
              <a:gd name="connsiteX2" fmla="*/ 1514141 w 1514141"/>
              <a:gd name="connsiteY2" fmla="*/ 1620102 h 3134243"/>
              <a:gd name="connsiteX3" fmla="*/ 0 w 1514141"/>
              <a:gd name="connsiteY3" fmla="*/ 3134243 h 3134243"/>
            </a:gdLst>
            <a:ahLst/>
            <a:cxnLst>
              <a:cxn ang="0">
                <a:pos x="connsiteX0" y="connsiteY0"/>
              </a:cxn>
              <a:cxn ang="0">
                <a:pos x="connsiteX1" y="connsiteY1"/>
              </a:cxn>
              <a:cxn ang="0">
                <a:pos x="connsiteX2" y="connsiteY2"/>
              </a:cxn>
              <a:cxn ang="0">
                <a:pos x="connsiteX3" y="connsiteY3"/>
              </a:cxn>
            </a:cxnLst>
            <a:rect l="l" t="t" r="r" b="b"/>
            <a:pathLst>
              <a:path w="1514141" h="3134243">
                <a:moveTo>
                  <a:pt x="0" y="1514140"/>
                </a:moveTo>
                <a:lnTo>
                  <a:pt x="1514140" y="0"/>
                </a:lnTo>
                <a:lnTo>
                  <a:pt x="1514141" y="1620102"/>
                </a:lnTo>
                <a:lnTo>
                  <a:pt x="0" y="3134243"/>
                </a:ln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10" name="Rectangle: Top Corners Rounded 9">
            <a:extLst>
              <a:ext uri="{FF2B5EF4-FFF2-40B4-BE49-F238E27FC236}">
                <a16:creationId xmlns:a16="http://schemas.microsoft.com/office/drawing/2014/main" id="{0B254E66-5B23-8376-EA6C-51BA078AD05B}"/>
              </a:ext>
            </a:extLst>
          </p:cNvPr>
          <p:cNvSpPr/>
          <p:nvPr userDrawn="1"/>
        </p:nvSpPr>
        <p:spPr>
          <a:xfrm rot="13500000">
            <a:off x="9484269" y="5130635"/>
            <a:ext cx="651476" cy="1447800"/>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4" name="Freeform: Shape 3">
            <a:extLst>
              <a:ext uri="{FF2B5EF4-FFF2-40B4-BE49-F238E27FC236}">
                <a16:creationId xmlns:a16="http://schemas.microsoft.com/office/drawing/2014/main" id="{C8B1F425-7FCC-95EC-889D-1C469BA8156D}"/>
              </a:ext>
            </a:extLst>
          </p:cNvPr>
          <p:cNvSpPr/>
          <p:nvPr userDrawn="1"/>
        </p:nvSpPr>
        <p:spPr>
          <a:xfrm rot="2700000">
            <a:off x="8432799" y="-404009"/>
            <a:ext cx="1987250" cy="652218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1" name="Rectangle: Top Corners Rounded 10">
            <a:extLst>
              <a:ext uri="{FF2B5EF4-FFF2-40B4-BE49-F238E27FC236}">
                <a16:creationId xmlns:a16="http://schemas.microsoft.com/office/drawing/2014/main" id="{D3108861-7328-DB12-4F81-BB23B928A631}"/>
              </a:ext>
            </a:extLst>
          </p:cNvPr>
          <p:cNvSpPr/>
          <p:nvPr userDrawn="1"/>
        </p:nvSpPr>
        <p:spPr>
          <a:xfrm rot="2700000">
            <a:off x="9121183" y="103638"/>
            <a:ext cx="651476" cy="2492719"/>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3" name="Picture 2">
            <a:extLst>
              <a:ext uri="{FF2B5EF4-FFF2-40B4-BE49-F238E27FC236}">
                <a16:creationId xmlns:a16="http://schemas.microsoft.com/office/drawing/2014/main" id="{4323CF0F-9A82-87BC-E359-747ED7A2C5ED}"/>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13" name="Text Placeholder 21">
            <a:extLst>
              <a:ext uri="{FF2B5EF4-FFF2-40B4-BE49-F238E27FC236}">
                <a16:creationId xmlns:a16="http://schemas.microsoft.com/office/drawing/2014/main" id="{EF0DFE2A-76D5-74DB-5A41-BA634A097ED0}"/>
              </a:ext>
            </a:extLst>
          </p:cNvPr>
          <p:cNvSpPr>
            <a:spLocks noGrp="1"/>
          </p:cNvSpPr>
          <p:nvPr>
            <p:ph type="body" sz="quarter" idx="11" hasCustomPrompt="1"/>
          </p:nvPr>
        </p:nvSpPr>
        <p:spPr>
          <a:xfrm>
            <a:off x="613608" y="4175059"/>
            <a:ext cx="58470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a:t>Subheads are 24pt Arial Italic sentence case</a:t>
            </a:r>
          </a:p>
        </p:txBody>
      </p:sp>
      <p:sp>
        <p:nvSpPr>
          <p:cNvPr id="14" name="Title 1">
            <a:extLst>
              <a:ext uri="{FF2B5EF4-FFF2-40B4-BE49-F238E27FC236}">
                <a16:creationId xmlns:a16="http://schemas.microsoft.com/office/drawing/2014/main" id="{5B02D114-3397-DC1A-7731-F1F0FFF234F0}"/>
              </a:ext>
            </a:extLst>
          </p:cNvPr>
          <p:cNvSpPr>
            <a:spLocks noGrp="1"/>
          </p:cNvSpPr>
          <p:nvPr>
            <p:ph type="ctrTitle" hasCustomPrompt="1"/>
          </p:nvPr>
        </p:nvSpPr>
        <p:spPr>
          <a:xfrm>
            <a:off x="613608" y="1918354"/>
            <a:ext cx="5847081" cy="2088828"/>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and Can be 3 Lines</a:t>
            </a:r>
          </a:p>
        </p:txBody>
      </p:sp>
      <p:sp>
        <p:nvSpPr>
          <p:cNvPr id="15" name="Subtitle 2">
            <a:extLst>
              <a:ext uri="{FF2B5EF4-FFF2-40B4-BE49-F238E27FC236}">
                <a16:creationId xmlns:a16="http://schemas.microsoft.com/office/drawing/2014/main" id="{0C279139-E1CD-417D-F2DC-0ECDF9271B93}"/>
              </a:ext>
            </a:extLst>
          </p:cNvPr>
          <p:cNvSpPr>
            <a:spLocks noGrp="1"/>
          </p:cNvSpPr>
          <p:nvPr>
            <p:ph type="subTitle" idx="1" hasCustomPrompt="1"/>
          </p:nvPr>
        </p:nvSpPr>
        <p:spPr>
          <a:xfrm>
            <a:off x="613608" y="5518464"/>
            <a:ext cx="49834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6" name="TextBox 15">
            <a:extLst>
              <a:ext uri="{FF2B5EF4-FFF2-40B4-BE49-F238E27FC236}">
                <a16:creationId xmlns:a16="http://schemas.microsoft.com/office/drawing/2014/main" id="{B795ADEF-DFE7-7A95-ACDE-93A739BB8442}"/>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2025.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 name="Picture Placeholder 5">
            <a:extLst>
              <a:ext uri="{FF2B5EF4-FFF2-40B4-BE49-F238E27FC236}">
                <a16:creationId xmlns:a16="http://schemas.microsoft.com/office/drawing/2014/main" id="{7BE79103-E87B-C357-DC48-0711CA04F403}"/>
              </a:ext>
            </a:extLst>
          </p:cNvPr>
          <p:cNvSpPr>
            <a:spLocks noGrp="1"/>
          </p:cNvSpPr>
          <p:nvPr>
            <p:ph type="pic" sz="quarter" idx="10"/>
          </p:nvPr>
        </p:nvSpPr>
        <p:spPr>
          <a:xfrm>
            <a:off x="6769100" y="1511300"/>
            <a:ext cx="5422900" cy="42672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3"/>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p>
        </p:txBody>
      </p:sp>
    </p:spTree>
    <p:extLst>
      <p:ext uri="{BB962C8B-B14F-4D97-AF65-F5344CB8AC3E}">
        <p14:creationId xmlns:p14="http://schemas.microsoft.com/office/powerpoint/2010/main" val="83702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2024-05- IQVIA">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BD574E3-8AFF-DFA9-0FCB-ACE4DACD25CC}"/>
              </a:ext>
            </a:extLst>
          </p:cNvPr>
          <p:cNvGraphicFramePr>
            <a:graphicFrameLocks noChangeAspect="1"/>
          </p:cNvGraphicFramePr>
          <p:nvPr userDrawn="1">
            <p:custDataLst>
              <p:tags r:id="rId1"/>
            </p:custDataLst>
            <p:extLst>
              <p:ext uri="{D42A27DB-BD31-4B8C-83A1-F6EECF244321}">
                <p14:modId xmlns:p14="http://schemas.microsoft.com/office/powerpoint/2010/main" val="1292691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 name="think-cell data - do not delete" hidden="1">
                        <a:extLst>
                          <a:ext uri="{FF2B5EF4-FFF2-40B4-BE49-F238E27FC236}">
                            <a16:creationId xmlns:a16="http://schemas.microsoft.com/office/drawing/2014/main" id="{9BD574E3-8AFF-DFA9-0FCB-ACE4DACD25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613608" y="3681765"/>
            <a:ext cx="5368925"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613608" y="1517515"/>
            <a:ext cx="5482392" cy="1996373"/>
          </a:xfrm>
          <a:prstGeom prst="rect">
            <a:avLst/>
          </a:prstGeom>
        </p:spPr>
        <p:txBody>
          <a:bodyPr vert="horz"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613608" y="5518464"/>
            <a:ext cx="5368925"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330" y="735457"/>
            <a:ext cx="2247900" cy="406400"/>
          </a:xfrm>
          <a:prstGeom prst="rect">
            <a:avLst/>
          </a:prstGeom>
        </p:spPr>
      </p:pic>
      <p:sp>
        <p:nvSpPr>
          <p:cNvPr id="2" name="TextBox 1">
            <a:extLst>
              <a:ext uri="{FF2B5EF4-FFF2-40B4-BE49-F238E27FC236}">
                <a16:creationId xmlns:a16="http://schemas.microsoft.com/office/drawing/2014/main" id="{D274DE7C-EAB9-6B9B-19AB-DEFA4EF622D3}"/>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2025.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8" name="Freeform 5">
            <a:extLst>
              <a:ext uri="{FF2B5EF4-FFF2-40B4-BE49-F238E27FC236}">
                <a16:creationId xmlns:a16="http://schemas.microsoft.com/office/drawing/2014/main" id="{824A7E03-2DC4-A20C-610D-3801615F1648}"/>
              </a:ext>
            </a:extLst>
          </p:cNvPr>
          <p:cNvSpPr>
            <a:spLocks/>
          </p:cNvSpPr>
          <p:nvPr userDrawn="1"/>
        </p:nvSpPr>
        <p:spPr bwMode="auto">
          <a:xfrm>
            <a:off x="5476875" y="3219450"/>
            <a:ext cx="6711950" cy="3638550"/>
          </a:xfrm>
          <a:custGeom>
            <a:avLst/>
            <a:gdLst>
              <a:gd name="T0" fmla="*/ 2114 w 2114"/>
              <a:gd name="T1" fmla="*/ 869 h 1146"/>
              <a:gd name="T2" fmla="*/ 1306 w 2114"/>
              <a:gd name="T3" fmla="*/ 61 h 1146"/>
              <a:gd name="T4" fmla="*/ 1085 w 2114"/>
              <a:gd name="T5" fmla="*/ 61 h 1146"/>
              <a:gd name="T6" fmla="*/ 0 w 2114"/>
              <a:gd name="T7" fmla="*/ 1146 h 1146"/>
              <a:gd name="T8" fmla="*/ 2114 w 2114"/>
              <a:gd name="T9" fmla="*/ 1146 h 1146"/>
              <a:gd name="T10" fmla="*/ 2114 w 2114"/>
              <a:gd name="T11" fmla="*/ 869 h 1146"/>
            </a:gdLst>
            <a:ahLst/>
            <a:cxnLst>
              <a:cxn ang="0">
                <a:pos x="T0" y="T1"/>
              </a:cxn>
              <a:cxn ang="0">
                <a:pos x="T2" y="T3"/>
              </a:cxn>
              <a:cxn ang="0">
                <a:pos x="T4" y="T5"/>
              </a:cxn>
              <a:cxn ang="0">
                <a:pos x="T6" y="T7"/>
              </a:cxn>
              <a:cxn ang="0">
                <a:pos x="T8" y="T9"/>
              </a:cxn>
              <a:cxn ang="0">
                <a:pos x="T10" y="T11"/>
              </a:cxn>
            </a:cxnLst>
            <a:rect l="0" t="0" r="r" b="b"/>
            <a:pathLst>
              <a:path w="2114" h="1146">
                <a:moveTo>
                  <a:pt x="2114" y="869"/>
                </a:moveTo>
                <a:cubicBezTo>
                  <a:pt x="1306" y="61"/>
                  <a:pt x="1306" y="61"/>
                  <a:pt x="1306" y="61"/>
                </a:cubicBezTo>
                <a:cubicBezTo>
                  <a:pt x="1245" y="0"/>
                  <a:pt x="1146" y="0"/>
                  <a:pt x="1085" y="61"/>
                </a:cubicBezTo>
                <a:cubicBezTo>
                  <a:pt x="0" y="1146"/>
                  <a:pt x="0" y="1146"/>
                  <a:pt x="0" y="1146"/>
                </a:cubicBezTo>
                <a:cubicBezTo>
                  <a:pt x="2114" y="1146"/>
                  <a:pt x="2114" y="1146"/>
                  <a:pt x="2114" y="1146"/>
                </a:cubicBezTo>
                <a:lnTo>
                  <a:pt x="2114" y="869"/>
                </a:lnTo>
                <a:close/>
              </a:path>
            </a:pathLst>
          </a:custGeom>
          <a:solidFill>
            <a:srgbClr val="140B4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Shape 8">
            <a:extLst>
              <a:ext uri="{FF2B5EF4-FFF2-40B4-BE49-F238E27FC236}">
                <a16:creationId xmlns:a16="http://schemas.microsoft.com/office/drawing/2014/main" id="{0A85C50D-2AD0-37F1-6186-64FDA03CDB34}"/>
              </a:ext>
            </a:extLst>
          </p:cNvPr>
          <p:cNvSpPr/>
          <p:nvPr userDrawn="1"/>
        </p:nvSpPr>
        <p:spPr>
          <a:xfrm rot="2700000">
            <a:off x="7798710" y="-28189"/>
            <a:ext cx="6936059" cy="4323614"/>
          </a:xfrm>
          <a:custGeom>
            <a:avLst/>
            <a:gdLst>
              <a:gd name="connsiteX0" fmla="*/ 0 w 6936059"/>
              <a:gd name="connsiteY0" fmla="*/ 2612445 h 4323614"/>
              <a:gd name="connsiteX1" fmla="*/ 2612445 w 6936059"/>
              <a:gd name="connsiteY1" fmla="*/ 0 h 4323614"/>
              <a:gd name="connsiteX2" fmla="*/ 6936059 w 6936059"/>
              <a:gd name="connsiteY2" fmla="*/ 4323614 h 4323614"/>
              <a:gd name="connsiteX3" fmla="*/ 492439 w 6936059"/>
              <a:gd name="connsiteY3" fmla="*/ 4323614 h 4323614"/>
              <a:gd name="connsiteX4" fmla="*/ 0 w 6936059"/>
              <a:gd name="connsiteY4" fmla="*/ 3831175 h 432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6059" h="4323614">
                <a:moveTo>
                  <a:pt x="0" y="2612445"/>
                </a:moveTo>
                <a:lnTo>
                  <a:pt x="2612445" y="0"/>
                </a:lnTo>
                <a:lnTo>
                  <a:pt x="6936059" y="4323614"/>
                </a:lnTo>
                <a:lnTo>
                  <a:pt x="492439" y="4323614"/>
                </a:lnTo>
                <a:cubicBezTo>
                  <a:pt x="220472" y="4323614"/>
                  <a:pt x="1" y="4103142"/>
                  <a:pt x="0" y="3831175"/>
                </a:cubicBezTo>
                <a:close/>
              </a:path>
            </a:pathLst>
          </a:custGeom>
          <a:solidFill>
            <a:srgbClr val="00CCFF"/>
          </a:solidFill>
          <a:ln>
            <a:noFill/>
          </a:ln>
        </p:spPr>
        <p:txBody>
          <a:bodyPr vert="horz" wrap="square" lIns="91440" tIns="45720" rIns="91440" bIns="45720" numCol="1" anchor="t" anchorCtr="0" compatLnSpc="1">
            <a:prstTxWarp prst="textNoShape">
              <a:avLst/>
            </a:prstTxWarp>
          </a:bodyPr>
          <a:lstStyle/>
          <a:p>
            <a:pPr lvl="0"/>
            <a:endParaRPr lang="en-US" err="1">
              <a:solidFill>
                <a:schemeClr val="tx1"/>
              </a:solidFill>
            </a:endParaRPr>
          </a:p>
        </p:txBody>
      </p:sp>
      <p:sp>
        <p:nvSpPr>
          <p:cNvPr id="10" name="Freeform 7">
            <a:extLst>
              <a:ext uri="{FF2B5EF4-FFF2-40B4-BE49-F238E27FC236}">
                <a16:creationId xmlns:a16="http://schemas.microsoft.com/office/drawing/2014/main" id="{FF7F7C58-163F-1881-E4D5-96FE1EF56D83}"/>
              </a:ext>
            </a:extLst>
          </p:cNvPr>
          <p:cNvSpPr>
            <a:spLocks/>
          </p:cNvSpPr>
          <p:nvPr userDrawn="1"/>
        </p:nvSpPr>
        <p:spPr bwMode="auto">
          <a:xfrm>
            <a:off x="6511925" y="737524"/>
            <a:ext cx="5368925" cy="5368925"/>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rgbClr val="005587"/>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5" name="Freeform: Shape 4">
            <a:extLst>
              <a:ext uri="{FF2B5EF4-FFF2-40B4-BE49-F238E27FC236}">
                <a16:creationId xmlns:a16="http://schemas.microsoft.com/office/drawing/2014/main" id="{EB7ADD5B-1EFD-EE84-83C7-4F7CA369A2B9}"/>
              </a:ext>
            </a:extLst>
          </p:cNvPr>
          <p:cNvSpPr/>
          <p:nvPr userDrawn="1"/>
        </p:nvSpPr>
        <p:spPr>
          <a:xfrm rot="2700000">
            <a:off x="9656180" y="878325"/>
            <a:ext cx="4632172" cy="5087323"/>
          </a:xfrm>
          <a:custGeom>
            <a:avLst/>
            <a:gdLst>
              <a:gd name="connsiteX0" fmla="*/ 0 w 4724357"/>
              <a:gd name="connsiteY0" fmla="*/ 0 h 4945592"/>
              <a:gd name="connsiteX1" fmla="*/ 4724357 w 4724357"/>
              <a:gd name="connsiteY1" fmla="*/ 4724357 h 4945592"/>
              <a:gd name="connsiteX2" fmla="*/ 4503122 w 4724357"/>
              <a:gd name="connsiteY2" fmla="*/ 4945592 h 4945592"/>
              <a:gd name="connsiteX3" fmla="*/ 607510 w 4724357"/>
              <a:gd name="connsiteY3" fmla="*/ 4945592 h 4945592"/>
              <a:gd name="connsiteX4" fmla="*/ 0 w 4724357"/>
              <a:gd name="connsiteY4" fmla="*/ 4338082 h 4945592"/>
              <a:gd name="connsiteX0" fmla="*/ 4724357 w 4815797"/>
              <a:gd name="connsiteY0" fmla="*/ 4724357 h 4945592"/>
              <a:gd name="connsiteX1" fmla="*/ 4503122 w 4815797"/>
              <a:gd name="connsiteY1" fmla="*/ 4945592 h 4945592"/>
              <a:gd name="connsiteX2" fmla="*/ 607510 w 4815797"/>
              <a:gd name="connsiteY2" fmla="*/ 4945592 h 4945592"/>
              <a:gd name="connsiteX3" fmla="*/ 0 w 4815797"/>
              <a:gd name="connsiteY3" fmla="*/ 4338082 h 4945592"/>
              <a:gd name="connsiteX4" fmla="*/ 0 w 4815797"/>
              <a:gd name="connsiteY4" fmla="*/ 0 h 4945592"/>
              <a:gd name="connsiteX5" fmla="*/ 4815797 w 4815797"/>
              <a:gd name="connsiteY5" fmla="*/ 4815797 h 4945592"/>
              <a:gd name="connsiteX0" fmla="*/ 4724357 w 4724357"/>
              <a:gd name="connsiteY0" fmla="*/ 4724357 h 4945592"/>
              <a:gd name="connsiteX1" fmla="*/ 4503122 w 4724357"/>
              <a:gd name="connsiteY1" fmla="*/ 4945592 h 4945592"/>
              <a:gd name="connsiteX2" fmla="*/ 607510 w 4724357"/>
              <a:gd name="connsiteY2" fmla="*/ 4945592 h 4945592"/>
              <a:gd name="connsiteX3" fmla="*/ 0 w 4724357"/>
              <a:gd name="connsiteY3" fmla="*/ 4338082 h 4945592"/>
              <a:gd name="connsiteX4" fmla="*/ 0 w 4724357"/>
              <a:gd name="connsiteY4" fmla="*/ 0 h 4945592"/>
              <a:gd name="connsiteX0" fmla="*/ 4503122 w 4503122"/>
              <a:gd name="connsiteY0" fmla="*/ 4945592 h 4945592"/>
              <a:gd name="connsiteX1" fmla="*/ 607510 w 4503122"/>
              <a:gd name="connsiteY1" fmla="*/ 4945592 h 4945592"/>
              <a:gd name="connsiteX2" fmla="*/ 0 w 4503122"/>
              <a:gd name="connsiteY2" fmla="*/ 4338082 h 4945592"/>
              <a:gd name="connsiteX3" fmla="*/ 0 w 4503122"/>
              <a:gd name="connsiteY3" fmla="*/ 0 h 4945592"/>
            </a:gdLst>
            <a:ahLst/>
            <a:cxnLst>
              <a:cxn ang="0">
                <a:pos x="connsiteX0" y="connsiteY0"/>
              </a:cxn>
              <a:cxn ang="0">
                <a:pos x="connsiteX1" y="connsiteY1"/>
              </a:cxn>
              <a:cxn ang="0">
                <a:pos x="connsiteX2" y="connsiteY2"/>
              </a:cxn>
              <a:cxn ang="0">
                <a:pos x="connsiteX3" y="connsiteY3"/>
              </a:cxn>
            </a:cxnLst>
            <a:rect l="l" t="t" r="r" b="b"/>
            <a:pathLst>
              <a:path w="4503122" h="4945592">
                <a:moveTo>
                  <a:pt x="4503122" y="4945592"/>
                </a:moveTo>
                <a:lnTo>
                  <a:pt x="607510" y="4945592"/>
                </a:lnTo>
                <a:cubicBezTo>
                  <a:pt x="271991" y="4945592"/>
                  <a:pt x="0" y="4673601"/>
                  <a:pt x="0" y="4338082"/>
                </a:cubicBez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Tree>
    <p:extLst>
      <p:ext uri="{BB962C8B-B14F-4D97-AF65-F5344CB8AC3E}">
        <p14:creationId xmlns:p14="http://schemas.microsoft.com/office/powerpoint/2010/main" val="103610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2024-06 - IQV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39C5FB-65B4-C908-855D-2728400F9ED5}"/>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US" sz="1600" b="0" i="0" u="none" strike="noStrike" kern="0" cap="none" spc="0" normalizeH="0" baseline="0" err="1">
              <a:ln>
                <a:noFill/>
              </a:ln>
              <a:solidFill>
                <a:srgbClr val="FFFFFF"/>
              </a:solidFill>
              <a:effectLst/>
              <a:uLnTx/>
              <a:uFillTx/>
              <a:latin typeface="Arial" panose="020B0604020202020204"/>
            </a:endParaRPr>
          </a:p>
        </p:txBody>
      </p:sp>
      <p:sp>
        <p:nvSpPr>
          <p:cNvPr id="4" name="Text Placeholder 21">
            <a:extLst>
              <a:ext uri="{FF2B5EF4-FFF2-40B4-BE49-F238E27FC236}">
                <a16:creationId xmlns:a16="http://schemas.microsoft.com/office/drawing/2014/main" id="{25B56EBA-448E-C7D0-100C-AD7974D3F94A}"/>
              </a:ext>
            </a:extLst>
          </p:cNvPr>
          <p:cNvSpPr>
            <a:spLocks noGrp="1"/>
          </p:cNvSpPr>
          <p:nvPr>
            <p:ph type="body" sz="quarter" idx="10" hasCustomPrompt="1"/>
          </p:nvPr>
        </p:nvSpPr>
        <p:spPr>
          <a:xfrm>
            <a:off x="613608" y="3681765"/>
            <a:ext cx="7029069"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5" name="Title 1">
            <a:extLst>
              <a:ext uri="{FF2B5EF4-FFF2-40B4-BE49-F238E27FC236}">
                <a16:creationId xmlns:a16="http://schemas.microsoft.com/office/drawing/2014/main" id="{F4952327-FD57-A506-881F-6BEC092B82EC}"/>
              </a:ext>
            </a:extLst>
          </p:cNvPr>
          <p:cNvSpPr>
            <a:spLocks noGrp="1"/>
          </p:cNvSpPr>
          <p:nvPr>
            <p:ph type="ctrTitle" hasCustomPrompt="1"/>
          </p:nvPr>
        </p:nvSpPr>
        <p:spPr>
          <a:xfrm>
            <a:off x="613608" y="1517515"/>
            <a:ext cx="7029069" cy="1996373"/>
          </a:xfrm>
          <a:prstGeom prst="rect">
            <a:avLst/>
          </a:prstGeom>
        </p:spPr>
        <p:txBody>
          <a:bodyPr vert="horz"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6" name="Subtitle 2">
            <a:extLst>
              <a:ext uri="{FF2B5EF4-FFF2-40B4-BE49-F238E27FC236}">
                <a16:creationId xmlns:a16="http://schemas.microsoft.com/office/drawing/2014/main" id="{F5258D62-E26A-940F-71AE-1DB669277435}"/>
              </a:ext>
            </a:extLst>
          </p:cNvPr>
          <p:cNvSpPr>
            <a:spLocks noGrp="1"/>
          </p:cNvSpPr>
          <p:nvPr>
            <p:ph type="subTitle" idx="1" hasCustomPrompt="1"/>
          </p:nvPr>
        </p:nvSpPr>
        <p:spPr>
          <a:xfrm>
            <a:off x="613608" y="5518464"/>
            <a:ext cx="406884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7" name="Graphic 6">
            <a:extLst>
              <a:ext uri="{FF2B5EF4-FFF2-40B4-BE49-F238E27FC236}">
                <a16:creationId xmlns:a16="http://schemas.microsoft.com/office/drawing/2014/main" id="{56E6678B-F1D2-BAA4-8C13-157EDC2579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
        <p:nvSpPr>
          <p:cNvPr id="10" name="TextBox 9">
            <a:extLst>
              <a:ext uri="{FF2B5EF4-FFF2-40B4-BE49-F238E27FC236}">
                <a16:creationId xmlns:a16="http://schemas.microsoft.com/office/drawing/2014/main" id="{CDB5FAB4-46B6-F50F-3686-3A652C917D56}"/>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2025.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24" name="Freeform: Shape 23">
            <a:extLst>
              <a:ext uri="{FF2B5EF4-FFF2-40B4-BE49-F238E27FC236}">
                <a16:creationId xmlns:a16="http://schemas.microsoft.com/office/drawing/2014/main" id="{DE6A72EF-4ACE-0FB5-78CD-8CB5D25D38CD}"/>
              </a:ext>
            </a:extLst>
          </p:cNvPr>
          <p:cNvSpPr/>
          <p:nvPr userDrawn="1"/>
        </p:nvSpPr>
        <p:spPr>
          <a:xfrm rot="900000">
            <a:off x="8679642" y="590047"/>
            <a:ext cx="1209408" cy="6535813"/>
          </a:xfrm>
          <a:custGeom>
            <a:avLst/>
            <a:gdLst>
              <a:gd name="connsiteX0" fmla="*/ 482835 w 1209408"/>
              <a:gd name="connsiteY0" fmla="*/ 12286 h 6535813"/>
              <a:gd name="connsiteX1" fmla="*/ 604704 w 1209408"/>
              <a:gd name="connsiteY1" fmla="*/ 0 h 6535813"/>
              <a:gd name="connsiteX2" fmla="*/ 1209408 w 1209408"/>
              <a:gd name="connsiteY2" fmla="*/ 604704 h 6535813"/>
              <a:gd name="connsiteX3" fmla="*/ 1209408 w 1209408"/>
              <a:gd name="connsiteY3" fmla="*/ 6211754 h 6535813"/>
              <a:gd name="connsiteX4" fmla="*/ 0 w 1209408"/>
              <a:gd name="connsiteY4" fmla="*/ 6535813 h 6535813"/>
              <a:gd name="connsiteX5" fmla="*/ 0 w 1209408"/>
              <a:gd name="connsiteY5" fmla="*/ 604704 h 6535813"/>
              <a:gd name="connsiteX6" fmla="*/ 482835 w 1209408"/>
              <a:gd name="connsiteY6" fmla="*/ 12286 h 65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408" h="6535813">
                <a:moveTo>
                  <a:pt x="482835" y="12286"/>
                </a:moveTo>
                <a:cubicBezTo>
                  <a:pt x="522200" y="4230"/>
                  <a:pt x="562958" y="0"/>
                  <a:pt x="604704" y="0"/>
                </a:cubicBezTo>
                <a:cubicBezTo>
                  <a:pt x="938673" y="0"/>
                  <a:pt x="1209408" y="270735"/>
                  <a:pt x="1209408" y="604704"/>
                </a:cubicBezTo>
                <a:lnTo>
                  <a:pt x="1209408" y="6211754"/>
                </a:lnTo>
                <a:lnTo>
                  <a:pt x="0" y="6535813"/>
                </a:lnTo>
                <a:lnTo>
                  <a:pt x="0" y="604704"/>
                </a:lnTo>
                <a:cubicBezTo>
                  <a:pt x="0" y="312481"/>
                  <a:pt x="207282" y="68672"/>
                  <a:pt x="482835" y="12286"/>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25" name="Freeform: Shape 24">
            <a:extLst>
              <a:ext uri="{FF2B5EF4-FFF2-40B4-BE49-F238E27FC236}">
                <a16:creationId xmlns:a16="http://schemas.microsoft.com/office/drawing/2014/main" id="{EA260F01-821A-E0DB-A6B1-B66100FC4906}"/>
              </a:ext>
            </a:extLst>
          </p:cNvPr>
          <p:cNvSpPr/>
          <p:nvPr userDrawn="1"/>
        </p:nvSpPr>
        <p:spPr>
          <a:xfrm rot="900000">
            <a:off x="10876535" y="3369355"/>
            <a:ext cx="737236" cy="3646170"/>
          </a:xfrm>
          <a:custGeom>
            <a:avLst/>
            <a:gdLst>
              <a:gd name="connsiteX0" fmla="*/ 294329 w 737236"/>
              <a:gd name="connsiteY0" fmla="*/ 7489 h 3646170"/>
              <a:gd name="connsiteX1" fmla="*/ 368618 w 737236"/>
              <a:gd name="connsiteY1" fmla="*/ 0 h 3646170"/>
              <a:gd name="connsiteX2" fmla="*/ 737236 w 737236"/>
              <a:gd name="connsiteY2" fmla="*/ 368618 h 3646170"/>
              <a:gd name="connsiteX3" fmla="*/ 737235 w 737236"/>
              <a:gd name="connsiteY3" fmla="*/ 3448629 h 3646170"/>
              <a:gd name="connsiteX4" fmla="*/ 0 w 737236"/>
              <a:gd name="connsiteY4" fmla="*/ 3646170 h 3646170"/>
              <a:gd name="connsiteX5" fmla="*/ 0 w 737236"/>
              <a:gd name="connsiteY5" fmla="*/ 368618 h 3646170"/>
              <a:gd name="connsiteX6" fmla="*/ 294329 w 737236"/>
              <a:gd name="connsiteY6" fmla="*/ 7489 h 364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236" h="3646170">
                <a:moveTo>
                  <a:pt x="294329" y="7489"/>
                </a:moveTo>
                <a:cubicBezTo>
                  <a:pt x="318325" y="2579"/>
                  <a:pt x="343170" y="0"/>
                  <a:pt x="368618" y="0"/>
                </a:cubicBezTo>
                <a:cubicBezTo>
                  <a:pt x="572200" y="0"/>
                  <a:pt x="737236" y="165036"/>
                  <a:pt x="737236" y="368618"/>
                </a:cubicBezTo>
                <a:lnTo>
                  <a:pt x="737235" y="3448629"/>
                </a:lnTo>
                <a:lnTo>
                  <a:pt x="0" y="3646170"/>
                </a:lnTo>
                <a:lnTo>
                  <a:pt x="0" y="368618"/>
                </a:lnTo>
                <a:cubicBezTo>
                  <a:pt x="1" y="190484"/>
                  <a:pt x="126356" y="41861"/>
                  <a:pt x="294329" y="748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cxnSp>
        <p:nvCxnSpPr>
          <p:cNvPr id="9" name="Straight Connector 8">
            <a:extLst>
              <a:ext uri="{FF2B5EF4-FFF2-40B4-BE49-F238E27FC236}">
                <a16:creationId xmlns:a16="http://schemas.microsoft.com/office/drawing/2014/main" id="{D67CF9C9-26E4-4CCA-2489-EA1403AF749A}"/>
              </a:ext>
            </a:extLst>
          </p:cNvPr>
          <p:cNvCxnSpPr>
            <a:cxnSpLocks/>
          </p:cNvCxnSpPr>
          <p:nvPr userDrawn="1"/>
        </p:nvCxnSpPr>
        <p:spPr>
          <a:xfrm rot="900000" flipH="1">
            <a:off x="9695751" y="-132832"/>
            <a:ext cx="0" cy="7112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6662C6-F32D-D286-E981-FFF7563738AA}"/>
              </a:ext>
            </a:extLst>
          </p:cNvPr>
          <p:cNvCxnSpPr>
            <a:cxnSpLocks/>
          </p:cNvCxnSpPr>
          <p:nvPr userDrawn="1"/>
        </p:nvCxnSpPr>
        <p:spPr>
          <a:xfrm flipH="1">
            <a:off x="10616112" y="990600"/>
            <a:ext cx="1572166" cy="5867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58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Co-Brand 2024-01 - IQVIA">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F44744A-7370-45C0-CB74-88A57CF6C18C}"/>
              </a:ext>
            </a:extLst>
          </p:cNvPr>
          <p:cNvSpPr/>
          <p:nvPr userDrawn="1"/>
        </p:nvSpPr>
        <p:spPr>
          <a:xfrm rot="2700000">
            <a:off x="8404848" y="-676776"/>
            <a:ext cx="832104" cy="2612447"/>
          </a:xfrm>
          <a:custGeom>
            <a:avLst/>
            <a:gdLst>
              <a:gd name="connsiteX0" fmla="*/ 0 w 832104"/>
              <a:gd name="connsiteY0" fmla="*/ 832103 h 2612447"/>
              <a:gd name="connsiteX1" fmla="*/ 832104 w 832104"/>
              <a:gd name="connsiteY1" fmla="*/ 0 h 2612447"/>
              <a:gd name="connsiteX2" fmla="*/ 832104 w 832104"/>
              <a:gd name="connsiteY2" fmla="*/ 2196395 h 2612447"/>
              <a:gd name="connsiteX3" fmla="*/ 416052 w 832104"/>
              <a:gd name="connsiteY3" fmla="*/ 2612447 h 2612447"/>
              <a:gd name="connsiteX4" fmla="*/ 0 w 832104"/>
              <a:gd name="connsiteY4" fmla="*/ 2196395 h 2612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 h="2612447">
                <a:moveTo>
                  <a:pt x="0" y="832103"/>
                </a:moveTo>
                <a:lnTo>
                  <a:pt x="832104" y="0"/>
                </a:lnTo>
                <a:lnTo>
                  <a:pt x="832104" y="2196395"/>
                </a:lnTo>
                <a:cubicBezTo>
                  <a:pt x="832104" y="2426174"/>
                  <a:pt x="645831" y="2612447"/>
                  <a:pt x="416052" y="2612447"/>
                </a:cubicBezTo>
                <a:cubicBezTo>
                  <a:pt x="186273" y="2612447"/>
                  <a:pt x="0" y="2426174"/>
                  <a:pt x="0" y="2196395"/>
                </a:cubicBez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6270413"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6270413" cy="2088828"/>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6270413"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2" name="Graphic 1">
            <a:extLst>
              <a:ext uri="{FF2B5EF4-FFF2-40B4-BE49-F238E27FC236}">
                <a16:creationId xmlns:a16="http://schemas.microsoft.com/office/drawing/2014/main" id="{605A4C8A-6879-7FCB-0A76-F16EBB9CE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26" name="Freeform: Shape 25">
            <a:extLst>
              <a:ext uri="{FF2B5EF4-FFF2-40B4-BE49-F238E27FC236}">
                <a16:creationId xmlns:a16="http://schemas.microsoft.com/office/drawing/2014/main" id="{8EF4E02D-F7F2-65BC-9A85-BBCF1CEAB9A4}"/>
              </a:ext>
            </a:extLst>
          </p:cNvPr>
          <p:cNvSpPr/>
          <p:nvPr userDrawn="1"/>
        </p:nvSpPr>
        <p:spPr>
          <a:xfrm rot="13500000" flipH="1">
            <a:off x="10884124" y="1958347"/>
            <a:ext cx="1426821" cy="2469493"/>
          </a:xfrm>
          <a:custGeom>
            <a:avLst/>
            <a:gdLst>
              <a:gd name="connsiteX0" fmla="*/ 0 w 1867898"/>
              <a:gd name="connsiteY0" fmla="*/ 3232895 h 3232895"/>
              <a:gd name="connsiteX1" fmla="*/ 0 w 1867898"/>
              <a:gd name="connsiteY1" fmla="*/ 933949 h 3232895"/>
              <a:gd name="connsiteX2" fmla="*/ 933949 w 1867898"/>
              <a:gd name="connsiteY2" fmla="*/ 0 h 3232895"/>
              <a:gd name="connsiteX3" fmla="*/ 1867898 w 1867898"/>
              <a:gd name="connsiteY3" fmla="*/ 933949 h 3232895"/>
              <a:gd name="connsiteX4" fmla="*/ 1867898 w 1867898"/>
              <a:gd name="connsiteY4" fmla="*/ 1797199 h 3232895"/>
              <a:gd name="connsiteX5" fmla="*/ 432202 w 1867898"/>
              <a:gd name="connsiteY5" fmla="*/ 3232895 h 323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7898" h="3232895">
                <a:moveTo>
                  <a:pt x="0" y="3232895"/>
                </a:moveTo>
                <a:lnTo>
                  <a:pt x="0" y="933949"/>
                </a:lnTo>
                <a:cubicBezTo>
                  <a:pt x="0" y="418143"/>
                  <a:pt x="418143" y="0"/>
                  <a:pt x="933949" y="0"/>
                </a:cubicBezTo>
                <a:cubicBezTo>
                  <a:pt x="1449755" y="0"/>
                  <a:pt x="1867898" y="418143"/>
                  <a:pt x="1867898" y="933949"/>
                </a:cubicBezTo>
                <a:lnTo>
                  <a:pt x="1867898" y="1797199"/>
                </a:lnTo>
                <a:lnTo>
                  <a:pt x="432202" y="32328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7" name="Freeform: Shape 26">
            <a:extLst>
              <a:ext uri="{FF2B5EF4-FFF2-40B4-BE49-F238E27FC236}">
                <a16:creationId xmlns:a16="http://schemas.microsoft.com/office/drawing/2014/main" id="{1C069A87-C164-C434-5CEF-4ACD0B6BF8B1}"/>
              </a:ext>
            </a:extLst>
          </p:cNvPr>
          <p:cNvSpPr/>
          <p:nvPr userDrawn="1"/>
        </p:nvSpPr>
        <p:spPr>
          <a:xfrm rot="13500000" flipH="1">
            <a:off x="10658974" y="1045214"/>
            <a:ext cx="830027" cy="4013802"/>
          </a:xfrm>
          <a:custGeom>
            <a:avLst/>
            <a:gdLst>
              <a:gd name="connsiteX0" fmla="*/ 0 w 1086616"/>
              <a:gd name="connsiteY0" fmla="*/ 5254600 h 5254600"/>
              <a:gd name="connsiteX1" fmla="*/ 0 w 1086616"/>
              <a:gd name="connsiteY1" fmla="*/ 543308 h 5254600"/>
              <a:gd name="connsiteX2" fmla="*/ 543308 w 1086616"/>
              <a:gd name="connsiteY2" fmla="*/ 0 h 5254600"/>
              <a:gd name="connsiteX3" fmla="*/ 1086616 w 1086616"/>
              <a:gd name="connsiteY3" fmla="*/ 543308 h 5254600"/>
              <a:gd name="connsiteX4" fmla="*/ 1086615 w 1086616"/>
              <a:gd name="connsiteY4" fmla="*/ 4167985 h 525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616" h="5254600">
                <a:moveTo>
                  <a:pt x="0" y="5254600"/>
                </a:moveTo>
                <a:lnTo>
                  <a:pt x="0" y="543308"/>
                </a:lnTo>
                <a:cubicBezTo>
                  <a:pt x="0" y="243247"/>
                  <a:pt x="243247" y="0"/>
                  <a:pt x="543308" y="0"/>
                </a:cubicBezTo>
                <a:cubicBezTo>
                  <a:pt x="843369" y="0"/>
                  <a:pt x="1086616" y="243247"/>
                  <a:pt x="1086616" y="543308"/>
                </a:cubicBezTo>
                <a:lnTo>
                  <a:pt x="1086615" y="416798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8" name="Freeform: Shape 27">
            <a:extLst>
              <a:ext uri="{FF2B5EF4-FFF2-40B4-BE49-F238E27FC236}">
                <a16:creationId xmlns:a16="http://schemas.microsoft.com/office/drawing/2014/main" id="{98AFE06D-6874-9BC8-8B4C-CD00FFBB1819}"/>
              </a:ext>
            </a:extLst>
          </p:cNvPr>
          <p:cNvSpPr/>
          <p:nvPr userDrawn="1"/>
        </p:nvSpPr>
        <p:spPr>
          <a:xfrm rot="13500000" flipH="1">
            <a:off x="8610866" y="-919718"/>
            <a:ext cx="3320094" cy="4877247"/>
          </a:xfrm>
          <a:custGeom>
            <a:avLst/>
            <a:gdLst>
              <a:gd name="connsiteX0" fmla="*/ 2551539 w 4346444"/>
              <a:gd name="connsiteY0" fmla="*/ 6384965 h 6384965"/>
              <a:gd name="connsiteX1" fmla="*/ 0 w 4346444"/>
              <a:gd name="connsiteY1" fmla="*/ 3833426 h 6384965"/>
              <a:gd name="connsiteX2" fmla="*/ 0 w 4346444"/>
              <a:gd name="connsiteY2" fmla="*/ 2173222 h 6384965"/>
              <a:gd name="connsiteX3" fmla="*/ 2173222 w 4346444"/>
              <a:gd name="connsiteY3" fmla="*/ 0 h 6384965"/>
              <a:gd name="connsiteX4" fmla="*/ 4346444 w 4346444"/>
              <a:gd name="connsiteY4" fmla="*/ 2173222 h 6384965"/>
              <a:gd name="connsiteX5" fmla="*/ 4346444 w 4346444"/>
              <a:gd name="connsiteY5" fmla="*/ 4590060 h 63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6444" h="6384965">
                <a:moveTo>
                  <a:pt x="2551539" y="6384965"/>
                </a:moveTo>
                <a:lnTo>
                  <a:pt x="0" y="3833426"/>
                </a:lnTo>
                <a:lnTo>
                  <a:pt x="0" y="2173222"/>
                </a:lnTo>
                <a:cubicBezTo>
                  <a:pt x="0" y="972985"/>
                  <a:pt x="972985" y="0"/>
                  <a:pt x="2173222" y="0"/>
                </a:cubicBezTo>
                <a:cubicBezTo>
                  <a:pt x="3373459" y="0"/>
                  <a:pt x="4346444" y="972985"/>
                  <a:pt x="4346444" y="2173222"/>
                </a:cubicBezTo>
                <a:lnTo>
                  <a:pt x="4346444" y="4590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9" name="Freeform: Shape 28">
            <a:extLst>
              <a:ext uri="{FF2B5EF4-FFF2-40B4-BE49-F238E27FC236}">
                <a16:creationId xmlns:a16="http://schemas.microsoft.com/office/drawing/2014/main" id="{09405D1E-7C07-65A2-75A2-7E9EF6B6049B}"/>
              </a:ext>
            </a:extLst>
          </p:cNvPr>
          <p:cNvSpPr/>
          <p:nvPr userDrawn="1"/>
        </p:nvSpPr>
        <p:spPr>
          <a:xfrm rot="13500000" flipH="1">
            <a:off x="11146606" y="1933863"/>
            <a:ext cx="527807" cy="2759754"/>
          </a:xfrm>
          <a:custGeom>
            <a:avLst/>
            <a:gdLst>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0 w 690970"/>
              <a:gd name="connsiteY6" fmla="*/ 361288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123701 w 690970"/>
              <a:gd name="connsiteY6" fmla="*/ 3489184 h 3612885"/>
              <a:gd name="connsiteX7" fmla="*/ 0 w 690970"/>
              <a:gd name="connsiteY7" fmla="*/ 3612885 h 3612885"/>
              <a:gd name="connsiteX0" fmla="*/ 123701 w 690970"/>
              <a:gd name="connsiteY0" fmla="*/ 3489184 h 3612885"/>
              <a:gd name="connsiteX1" fmla="*/ 0 w 690970"/>
              <a:gd name="connsiteY1" fmla="*/ 3612885 h 3612885"/>
              <a:gd name="connsiteX2" fmla="*/ 0 w 690970"/>
              <a:gd name="connsiteY2" fmla="*/ 345485 h 3612885"/>
              <a:gd name="connsiteX3" fmla="*/ 345485 w 690970"/>
              <a:gd name="connsiteY3" fmla="*/ 0 h 3612885"/>
              <a:gd name="connsiteX4" fmla="*/ 690970 w 690970"/>
              <a:gd name="connsiteY4" fmla="*/ 345485 h 3612885"/>
              <a:gd name="connsiteX5" fmla="*/ 690970 w 690970"/>
              <a:gd name="connsiteY5" fmla="*/ 2921915 h 3612885"/>
              <a:gd name="connsiteX6" fmla="*/ 572714 w 690970"/>
              <a:gd name="connsiteY6" fmla="*/ 3040171 h 3612885"/>
              <a:gd name="connsiteX7" fmla="*/ 215141 w 690970"/>
              <a:gd name="connsiteY7"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215141 w 690970"/>
              <a:gd name="connsiteY6"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215141 w 690970"/>
              <a:gd name="connsiteY5"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70" h="3612885">
                <a:moveTo>
                  <a:pt x="0" y="3612885"/>
                </a:moveTo>
                <a:lnTo>
                  <a:pt x="0" y="345485"/>
                </a:lnTo>
                <a:cubicBezTo>
                  <a:pt x="0" y="154679"/>
                  <a:pt x="154679" y="0"/>
                  <a:pt x="345485" y="0"/>
                </a:cubicBezTo>
                <a:cubicBezTo>
                  <a:pt x="536291" y="0"/>
                  <a:pt x="690970" y="154679"/>
                  <a:pt x="690970" y="345485"/>
                </a:cubicBezTo>
                <a:lnTo>
                  <a:pt x="690970" y="2921915"/>
                </a:lnTo>
              </a:path>
            </a:pathLst>
          </a:custGeom>
          <a:noFill/>
          <a:ln w="12700">
            <a:solidFill>
              <a:srgbClr val="2B3A4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4" name="Text Placeholder 21">
            <a:extLst>
              <a:ext uri="{FF2B5EF4-FFF2-40B4-BE49-F238E27FC236}">
                <a16:creationId xmlns:a16="http://schemas.microsoft.com/office/drawing/2014/main" id="{9F0BC72C-1AD7-E7CA-ECEC-E76873446974}"/>
              </a:ext>
            </a:extLst>
          </p:cNvPr>
          <p:cNvSpPr>
            <a:spLocks noGrp="1"/>
          </p:cNvSpPr>
          <p:nvPr userDrawn="1">
            <p:ph type="body" sz="quarter" idx="12" hasCustomPrompt="1"/>
          </p:nvPr>
        </p:nvSpPr>
        <p:spPr>
          <a:xfrm>
            <a:off x="9281375"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Co-brand and 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sp>
        <p:nvSpPr>
          <p:cNvPr id="3" name="TextBox 2">
            <a:extLst>
              <a:ext uri="{FF2B5EF4-FFF2-40B4-BE49-F238E27FC236}">
                <a16:creationId xmlns:a16="http://schemas.microsoft.com/office/drawing/2014/main" id="{A795383A-AB7C-A1C6-5711-CA54E3E52A6D}"/>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2025.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1572061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Co-Brand 2024-02 - IQVIA">
    <p:spTree>
      <p:nvGrpSpPr>
        <p:cNvPr id="1" name=""/>
        <p:cNvGrpSpPr/>
        <p:nvPr/>
      </p:nvGrpSpPr>
      <p:grpSpPr>
        <a:xfrm>
          <a:off x="0" y="0"/>
          <a:ext cx="0" cy="0"/>
          <a:chOff x="0" y="0"/>
          <a:chExt cx="0" cy="0"/>
        </a:xfrm>
      </p:grpSpPr>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6270413"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6270413" cy="2088828"/>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6270413"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2" name="Graphic 1">
            <a:extLst>
              <a:ext uri="{FF2B5EF4-FFF2-40B4-BE49-F238E27FC236}">
                <a16:creationId xmlns:a16="http://schemas.microsoft.com/office/drawing/2014/main" id="{605A4C8A-6879-7FCB-0A76-F16EBB9CE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4" name="Text Placeholder 21">
            <a:extLst>
              <a:ext uri="{FF2B5EF4-FFF2-40B4-BE49-F238E27FC236}">
                <a16:creationId xmlns:a16="http://schemas.microsoft.com/office/drawing/2014/main" id="{9F0BC72C-1AD7-E7CA-ECEC-E76873446974}"/>
              </a:ext>
            </a:extLst>
          </p:cNvPr>
          <p:cNvSpPr>
            <a:spLocks noGrp="1"/>
          </p:cNvSpPr>
          <p:nvPr userDrawn="1">
            <p:ph type="body" sz="quarter" idx="12" hasCustomPrompt="1"/>
          </p:nvPr>
        </p:nvSpPr>
        <p:spPr>
          <a:xfrm>
            <a:off x="9281375"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Co-brand and 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sp>
        <p:nvSpPr>
          <p:cNvPr id="3" name="TextBox 2">
            <a:extLst>
              <a:ext uri="{FF2B5EF4-FFF2-40B4-BE49-F238E27FC236}">
                <a16:creationId xmlns:a16="http://schemas.microsoft.com/office/drawing/2014/main" id="{A795383A-AB7C-A1C6-5711-CA54E3E52A6D}"/>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2025.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p>
        </p:txBody>
      </p:sp>
      <p:sp>
        <p:nvSpPr>
          <p:cNvPr id="18" name="Freeform: Shape 17">
            <a:extLst>
              <a:ext uri="{FF2B5EF4-FFF2-40B4-BE49-F238E27FC236}">
                <a16:creationId xmlns:a16="http://schemas.microsoft.com/office/drawing/2014/main" id="{D7711C25-1E32-D856-3159-AA194B0AE59F}"/>
              </a:ext>
            </a:extLst>
          </p:cNvPr>
          <p:cNvSpPr/>
          <p:nvPr userDrawn="1"/>
        </p:nvSpPr>
        <p:spPr>
          <a:xfrm rot="-2700000">
            <a:off x="7890787" y="-1101899"/>
            <a:ext cx="3375142" cy="3358615"/>
          </a:xfrm>
          <a:custGeom>
            <a:avLst/>
            <a:gdLst>
              <a:gd name="connsiteX0" fmla="*/ 824841 w 3375142"/>
              <a:gd name="connsiteY0" fmla="*/ 0 h 3358615"/>
              <a:gd name="connsiteX1" fmla="*/ 3375142 w 3375142"/>
              <a:gd name="connsiteY1" fmla="*/ 2550301 h 3358615"/>
              <a:gd name="connsiteX2" fmla="*/ 3375142 w 3375142"/>
              <a:gd name="connsiteY2" fmla="*/ 2834570 h 3358615"/>
              <a:gd name="connsiteX3" fmla="*/ 2851097 w 3375142"/>
              <a:gd name="connsiteY3" fmla="*/ 3358615 h 3358615"/>
              <a:gd name="connsiteX4" fmla="*/ 524045 w 3375142"/>
              <a:gd name="connsiteY4" fmla="*/ 3358615 h 3358615"/>
              <a:gd name="connsiteX5" fmla="*/ 0 w 3375142"/>
              <a:gd name="connsiteY5" fmla="*/ 2834570 h 3358615"/>
              <a:gd name="connsiteX6" fmla="*/ 0 w 3375142"/>
              <a:gd name="connsiteY6" fmla="*/ 524045 h 3358615"/>
              <a:gd name="connsiteX7" fmla="*/ 524045 w 3375142"/>
              <a:gd name="connsiteY7" fmla="*/ 0 h 3358615"/>
              <a:gd name="connsiteX0" fmla="*/ 3375142 w 3466582"/>
              <a:gd name="connsiteY0" fmla="*/ 2550301 h 3358615"/>
              <a:gd name="connsiteX1" fmla="*/ 3375142 w 3466582"/>
              <a:gd name="connsiteY1" fmla="*/ 2834570 h 3358615"/>
              <a:gd name="connsiteX2" fmla="*/ 2851097 w 3466582"/>
              <a:gd name="connsiteY2" fmla="*/ 3358615 h 3358615"/>
              <a:gd name="connsiteX3" fmla="*/ 524045 w 3466582"/>
              <a:gd name="connsiteY3" fmla="*/ 3358615 h 3358615"/>
              <a:gd name="connsiteX4" fmla="*/ 0 w 3466582"/>
              <a:gd name="connsiteY4" fmla="*/ 2834570 h 3358615"/>
              <a:gd name="connsiteX5" fmla="*/ 0 w 3466582"/>
              <a:gd name="connsiteY5" fmla="*/ 524045 h 3358615"/>
              <a:gd name="connsiteX6" fmla="*/ 524045 w 3466582"/>
              <a:gd name="connsiteY6" fmla="*/ 0 h 3358615"/>
              <a:gd name="connsiteX7" fmla="*/ 824841 w 3466582"/>
              <a:gd name="connsiteY7" fmla="*/ 0 h 3358615"/>
              <a:gd name="connsiteX8" fmla="*/ 3466582 w 3466582"/>
              <a:gd name="connsiteY8" fmla="*/ 2641741 h 3358615"/>
              <a:gd name="connsiteX0" fmla="*/ 3375142 w 3375142"/>
              <a:gd name="connsiteY0" fmla="*/ 2550301 h 3358615"/>
              <a:gd name="connsiteX1" fmla="*/ 3375142 w 3375142"/>
              <a:gd name="connsiteY1" fmla="*/ 2834570 h 3358615"/>
              <a:gd name="connsiteX2" fmla="*/ 2851097 w 3375142"/>
              <a:gd name="connsiteY2" fmla="*/ 3358615 h 3358615"/>
              <a:gd name="connsiteX3" fmla="*/ 524045 w 3375142"/>
              <a:gd name="connsiteY3" fmla="*/ 3358615 h 3358615"/>
              <a:gd name="connsiteX4" fmla="*/ 0 w 3375142"/>
              <a:gd name="connsiteY4" fmla="*/ 2834570 h 3358615"/>
              <a:gd name="connsiteX5" fmla="*/ 0 w 3375142"/>
              <a:gd name="connsiteY5" fmla="*/ 524045 h 3358615"/>
              <a:gd name="connsiteX6" fmla="*/ 524045 w 3375142"/>
              <a:gd name="connsiteY6" fmla="*/ 0 h 3358615"/>
              <a:gd name="connsiteX7" fmla="*/ 824841 w 3375142"/>
              <a:gd name="connsiteY7" fmla="*/ 0 h 335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5142" h="3358615">
                <a:moveTo>
                  <a:pt x="3375142" y="2550301"/>
                </a:moveTo>
                <a:lnTo>
                  <a:pt x="3375142" y="2834570"/>
                </a:lnTo>
                <a:cubicBezTo>
                  <a:pt x="3375142" y="3123992"/>
                  <a:pt x="3140519" y="3358615"/>
                  <a:pt x="2851097" y="3358615"/>
                </a:cubicBezTo>
                <a:lnTo>
                  <a:pt x="524045" y="3358615"/>
                </a:lnTo>
                <a:cubicBezTo>
                  <a:pt x="234623" y="3358615"/>
                  <a:pt x="0" y="3123992"/>
                  <a:pt x="0" y="2834570"/>
                </a:cubicBezTo>
                <a:lnTo>
                  <a:pt x="0" y="524045"/>
                </a:lnTo>
                <a:cubicBezTo>
                  <a:pt x="0" y="234623"/>
                  <a:pt x="234623" y="0"/>
                  <a:pt x="524045" y="0"/>
                </a:cubicBezTo>
                <a:lnTo>
                  <a:pt x="824841"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3" name="Freeform: Shape 12">
            <a:extLst>
              <a:ext uri="{FF2B5EF4-FFF2-40B4-BE49-F238E27FC236}">
                <a16:creationId xmlns:a16="http://schemas.microsoft.com/office/drawing/2014/main" id="{7C9A477D-265C-9608-FDB2-0CC08A6EB248}"/>
              </a:ext>
            </a:extLst>
          </p:cNvPr>
          <p:cNvSpPr/>
          <p:nvPr userDrawn="1"/>
        </p:nvSpPr>
        <p:spPr>
          <a:xfrm rot="-2700000">
            <a:off x="8628149" y="-1411464"/>
            <a:ext cx="3721275" cy="4628377"/>
          </a:xfrm>
          <a:custGeom>
            <a:avLst/>
            <a:gdLst>
              <a:gd name="connsiteX0" fmla="*/ 823095 w 3721275"/>
              <a:gd name="connsiteY0" fmla="*/ 0 h 4628377"/>
              <a:gd name="connsiteX1" fmla="*/ 3721275 w 3721275"/>
              <a:gd name="connsiteY1" fmla="*/ 2898181 h 4628377"/>
              <a:gd name="connsiteX2" fmla="*/ 1991079 w 3721275"/>
              <a:gd name="connsiteY2" fmla="*/ 4628377 h 4628377"/>
              <a:gd name="connsiteX3" fmla="*/ 648536 w 3721275"/>
              <a:gd name="connsiteY3" fmla="*/ 4628377 h 4628377"/>
              <a:gd name="connsiteX4" fmla="*/ 0 w 3721275"/>
              <a:gd name="connsiteY4" fmla="*/ 3979841 h 4628377"/>
              <a:gd name="connsiteX5" fmla="*/ 0 w 3721275"/>
              <a:gd name="connsiteY5" fmla="*/ 648536 h 4628377"/>
              <a:gd name="connsiteX6" fmla="*/ 648536 w 3721275"/>
              <a:gd name="connsiteY6" fmla="*/ 0 h 462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1275" h="4628377">
                <a:moveTo>
                  <a:pt x="823095" y="0"/>
                </a:moveTo>
                <a:lnTo>
                  <a:pt x="3721275" y="2898181"/>
                </a:lnTo>
                <a:lnTo>
                  <a:pt x="1991079" y="4628377"/>
                </a:lnTo>
                <a:lnTo>
                  <a:pt x="648536" y="4628377"/>
                </a:lnTo>
                <a:cubicBezTo>
                  <a:pt x="290359" y="4628377"/>
                  <a:pt x="0" y="4338018"/>
                  <a:pt x="0" y="3979841"/>
                </a:cubicBezTo>
                <a:lnTo>
                  <a:pt x="0" y="648536"/>
                </a:lnTo>
                <a:cubicBezTo>
                  <a:pt x="0" y="290359"/>
                  <a:pt x="290359" y="0"/>
                  <a:pt x="64853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Tree>
    <p:extLst>
      <p:ext uri="{BB962C8B-B14F-4D97-AF65-F5344CB8AC3E}">
        <p14:creationId xmlns:p14="http://schemas.microsoft.com/office/powerpoint/2010/main" val="23269336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Co-Brand 2024-03 - IQVIA">
    <p:spTree>
      <p:nvGrpSpPr>
        <p:cNvPr id="1" name=""/>
        <p:cNvGrpSpPr/>
        <p:nvPr/>
      </p:nvGrpSpPr>
      <p:grpSpPr>
        <a:xfrm>
          <a:off x="0" y="0"/>
          <a:ext cx="0" cy="0"/>
          <a:chOff x="0" y="0"/>
          <a:chExt cx="0" cy="0"/>
        </a:xfrm>
      </p:grpSpPr>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6270413"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6270413" cy="2088828"/>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6270413"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2" name="Graphic 1">
            <a:extLst>
              <a:ext uri="{FF2B5EF4-FFF2-40B4-BE49-F238E27FC236}">
                <a16:creationId xmlns:a16="http://schemas.microsoft.com/office/drawing/2014/main" id="{605A4C8A-6879-7FCB-0A76-F16EBB9CE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4" name="Text Placeholder 21">
            <a:extLst>
              <a:ext uri="{FF2B5EF4-FFF2-40B4-BE49-F238E27FC236}">
                <a16:creationId xmlns:a16="http://schemas.microsoft.com/office/drawing/2014/main" id="{9F0BC72C-1AD7-E7CA-ECEC-E76873446974}"/>
              </a:ext>
            </a:extLst>
          </p:cNvPr>
          <p:cNvSpPr>
            <a:spLocks noGrp="1"/>
          </p:cNvSpPr>
          <p:nvPr userDrawn="1">
            <p:ph type="body" sz="quarter" idx="12" hasCustomPrompt="1"/>
          </p:nvPr>
        </p:nvSpPr>
        <p:spPr>
          <a:xfrm>
            <a:off x="9281375"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Co-brand and 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sp>
        <p:nvSpPr>
          <p:cNvPr id="3" name="TextBox 2">
            <a:extLst>
              <a:ext uri="{FF2B5EF4-FFF2-40B4-BE49-F238E27FC236}">
                <a16:creationId xmlns:a16="http://schemas.microsoft.com/office/drawing/2014/main" id="{A795383A-AB7C-A1C6-5711-CA54E3E52A6D}"/>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2025.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p>
        </p:txBody>
      </p:sp>
      <p:sp>
        <p:nvSpPr>
          <p:cNvPr id="5" name="Freeform: Shape 4">
            <a:extLst>
              <a:ext uri="{FF2B5EF4-FFF2-40B4-BE49-F238E27FC236}">
                <a16:creationId xmlns:a16="http://schemas.microsoft.com/office/drawing/2014/main" id="{93076B7C-F202-996E-7DFF-5D02CB251F3F}"/>
              </a:ext>
            </a:extLst>
          </p:cNvPr>
          <p:cNvSpPr/>
          <p:nvPr userDrawn="1"/>
        </p:nvSpPr>
        <p:spPr>
          <a:xfrm rot="2700000">
            <a:off x="10287508" y="-38027"/>
            <a:ext cx="2386306" cy="3251042"/>
          </a:xfrm>
          <a:custGeom>
            <a:avLst/>
            <a:gdLst>
              <a:gd name="connsiteX0" fmla="*/ 0 w 2386306"/>
              <a:gd name="connsiteY0" fmla="*/ 573618 h 3251042"/>
              <a:gd name="connsiteX1" fmla="*/ 573618 w 2386306"/>
              <a:gd name="connsiteY1" fmla="*/ 0 h 3251042"/>
              <a:gd name="connsiteX2" fmla="*/ 2386306 w 2386306"/>
              <a:gd name="connsiteY2" fmla="*/ 1812689 h 3251042"/>
              <a:gd name="connsiteX3" fmla="*/ 2386306 w 2386306"/>
              <a:gd name="connsiteY3" fmla="*/ 2894719 h 3251042"/>
              <a:gd name="connsiteX4" fmla="*/ 2029983 w 2386306"/>
              <a:gd name="connsiteY4" fmla="*/ 3251042 h 3251042"/>
              <a:gd name="connsiteX5" fmla="*/ 356323 w 2386306"/>
              <a:gd name="connsiteY5" fmla="*/ 3251042 h 3251042"/>
              <a:gd name="connsiteX6" fmla="*/ 0 w 2386306"/>
              <a:gd name="connsiteY6" fmla="*/ 2894719 h 325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306" h="3251042">
                <a:moveTo>
                  <a:pt x="0" y="573618"/>
                </a:moveTo>
                <a:lnTo>
                  <a:pt x="573618" y="0"/>
                </a:lnTo>
                <a:lnTo>
                  <a:pt x="2386306" y="1812689"/>
                </a:lnTo>
                <a:lnTo>
                  <a:pt x="2386306" y="2894719"/>
                </a:lnTo>
                <a:cubicBezTo>
                  <a:pt x="2386306" y="3091511"/>
                  <a:pt x="2226775" y="3251042"/>
                  <a:pt x="2029983" y="3251042"/>
                </a:cubicBezTo>
                <a:lnTo>
                  <a:pt x="356323" y="3251042"/>
                </a:lnTo>
                <a:cubicBezTo>
                  <a:pt x="159531" y="3251042"/>
                  <a:pt x="0" y="3091511"/>
                  <a:pt x="0" y="2894719"/>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6" name="Freeform: Shape 5">
            <a:extLst>
              <a:ext uri="{FF2B5EF4-FFF2-40B4-BE49-F238E27FC236}">
                <a16:creationId xmlns:a16="http://schemas.microsoft.com/office/drawing/2014/main" id="{1CF6A970-AE29-6F75-C4C8-B187F617CAEC}"/>
              </a:ext>
            </a:extLst>
          </p:cNvPr>
          <p:cNvSpPr/>
          <p:nvPr userDrawn="1"/>
        </p:nvSpPr>
        <p:spPr>
          <a:xfrm rot="2700000">
            <a:off x="10132011" y="1200350"/>
            <a:ext cx="2806378" cy="2807032"/>
          </a:xfrm>
          <a:custGeom>
            <a:avLst/>
            <a:gdLst>
              <a:gd name="connsiteX0" fmla="*/ 93508 w 2806378"/>
              <a:gd name="connsiteY0" fmla="*/ 93507 h 2807032"/>
              <a:gd name="connsiteX1" fmla="*/ 319254 w 2806378"/>
              <a:gd name="connsiteY1" fmla="*/ 0 h 2807032"/>
              <a:gd name="connsiteX2" fmla="*/ 928529 w 2806378"/>
              <a:gd name="connsiteY2" fmla="*/ 0 h 2807032"/>
              <a:gd name="connsiteX3" fmla="*/ 2806378 w 2806378"/>
              <a:gd name="connsiteY3" fmla="*/ 1877849 h 2807032"/>
              <a:gd name="connsiteX4" fmla="*/ 2806378 w 2806378"/>
              <a:gd name="connsiteY4" fmla="*/ 2487778 h 2807032"/>
              <a:gd name="connsiteX5" fmla="*/ 2487124 w 2806378"/>
              <a:gd name="connsiteY5" fmla="*/ 2807032 h 2807032"/>
              <a:gd name="connsiteX6" fmla="*/ 319254 w 2806378"/>
              <a:gd name="connsiteY6" fmla="*/ 2807032 h 2807032"/>
              <a:gd name="connsiteX7" fmla="*/ 0 w 2806378"/>
              <a:gd name="connsiteY7" fmla="*/ 2487778 h 2807032"/>
              <a:gd name="connsiteX8" fmla="*/ 0 w 2806378"/>
              <a:gd name="connsiteY8" fmla="*/ 319254 h 2807032"/>
              <a:gd name="connsiteX9" fmla="*/ 93508 w 2806378"/>
              <a:gd name="connsiteY9" fmla="*/ 93507 h 280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6378" h="2807032">
                <a:moveTo>
                  <a:pt x="93508" y="93507"/>
                </a:moveTo>
                <a:cubicBezTo>
                  <a:pt x="151281" y="35733"/>
                  <a:pt x="231095" y="0"/>
                  <a:pt x="319254" y="0"/>
                </a:cubicBezTo>
                <a:lnTo>
                  <a:pt x="928529" y="0"/>
                </a:lnTo>
                <a:lnTo>
                  <a:pt x="2806378" y="1877849"/>
                </a:lnTo>
                <a:lnTo>
                  <a:pt x="2806378" y="2487778"/>
                </a:lnTo>
                <a:cubicBezTo>
                  <a:pt x="2806378" y="2664097"/>
                  <a:pt x="2663443" y="2807032"/>
                  <a:pt x="2487124" y="2807032"/>
                </a:cubicBezTo>
                <a:lnTo>
                  <a:pt x="319254" y="2807032"/>
                </a:lnTo>
                <a:cubicBezTo>
                  <a:pt x="142935" y="2807032"/>
                  <a:pt x="0" y="2664097"/>
                  <a:pt x="0" y="2487778"/>
                </a:cubicBezTo>
                <a:lnTo>
                  <a:pt x="0" y="319254"/>
                </a:lnTo>
                <a:cubicBezTo>
                  <a:pt x="0" y="231094"/>
                  <a:pt x="35734" y="151281"/>
                  <a:pt x="93508" y="935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7" name="Freeform: Shape 6">
            <a:extLst>
              <a:ext uri="{FF2B5EF4-FFF2-40B4-BE49-F238E27FC236}">
                <a16:creationId xmlns:a16="http://schemas.microsoft.com/office/drawing/2014/main" id="{BC595510-407A-9229-034C-83CA1804EAD4}"/>
              </a:ext>
            </a:extLst>
          </p:cNvPr>
          <p:cNvSpPr/>
          <p:nvPr userDrawn="1"/>
        </p:nvSpPr>
        <p:spPr>
          <a:xfrm rot="2700000">
            <a:off x="10839088" y="1250954"/>
            <a:ext cx="2705824" cy="2705824"/>
          </a:xfrm>
          <a:custGeom>
            <a:avLst/>
            <a:gdLst>
              <a:gd name="connsiteX0" fmla="*/ 0 w 2705824"/>
              <a:gd name="connsiteY0" fmla="*/ 0 h 2705824"/>
              <a:gd name="connsiteX1" fmla="*/ 2705824 w 2705824"/>
              <a:gd name="connsiteY1" fmla="*/ 2705824 h 2705824"/>
              <a:gd name="connsiteX2" fmla="*/ 306766 w 2705824"/>
              <a:gd name="connsiteY2" fmla="*/ 2705824 h 2705824"/>
              <a:gd name="connsiteX3" fmla="*/ 0 w 2705824"/>
              <a:gd name="connsiteY3" fmla="*/ 2399058 h 2705824"/>
              <a:gd name="connsiteX0" fmla="*/ 2705824 w 2797264"/>
              <a:gd name="connsiteY0" fmla="*/ 2705824 h 2797264"/>
              <a:gd name="connsiteX1" fmla="*/ 306766 w 2797264"/>
              <a:gd name="connsiteY1" fmla="*/ 2705824 h 2797264"/>
              <a:gd name="connsiteX2" fmla="*/ 0 w 2797264"/>
              <a:gd name="connsiteY2" fmla="*/ 2399058 h 2797264"/>
              <a:gd name="connsiteX3" fmla="*/ 0 w 2797264"/>
              <a:gd name="connsiteY3" fmla="*/ 0 h 2797264"/>
              <a:gd name="connsiteX4" fmla="*/ 2797264 w 2797264"/>
              <a:gd name="connsiteY4" fmla="*/ 2797264 h 2797264"/>
              <a:gd name="connsiteX0" fmla="*/ 2705824 w 2705824"/>
              <a:gd name="connsiteY0" fmla="*/ 2705824 h 2705824"/>
              <a:gd name="connsiteX1" fmla="*/ 306766 w 2705824"/>
              <a:gd name="connsiteY1" fmla="*/ 2705824 h 2705824"/>
              <a:gd name="connsiteX2" fmla="*/ 0 w 2705824"/>
              <a:gd name="connsiteY2" fmla="*/ 2399058 h 2705824"/>
              <a:gd name="connsiteX3" fmla="*/ 0 w 2705824"/>
              <a:gd name="connsiteY3" fmla="*/ 0 h 2705824"/>
            </a:gdLst>
            <a:ahLst/>
            <a:cxnLst>
              <a:cxn ang="0">
                <a:pos x="connsiteX0" y="connsiteY0"/>
              </a:cxn>
              <a:cxn ang="0">
                <a:pos x="connsiteX1" y="connsiteY1"/>
              </a:cxn>
              <a:cxn ang="0">
                <a:pos x="connsiteX2" y="connsiteY2"/>
              </a:cxn>
              <a:cxn ang="0">
                <a:pos x="connsiteX3" y="connsiteY3"/>
              </a:cxn>
            </a:cxnLst>
            <a:rect l="l" t="t" r="r" b="b"/>
            <a:pathLst>
              <a:path w="2705824" h="2705824">
                <a:moveTo>
                  <a:pt x="2705824" y="2705824"/>
                </a:moveTo>
                <a:lnTo>
                  <a:pt x="306766" y="2705824"/>
                </a:lnTo>
                <a:cubicBezTo>
                  <a:pt x="137344" y="2705824"/>
                  <a:pt x="0" y="2568480"/>
                  <a:pt x="0" y="2399058"/>
                </a:cubicBezTo>
                <a:lnTo>
                  <a:pt x="0" y="0"/>
                </a:lnTo>
              </a:path>
            </a:pathLst>
          </a:custGeom>
          <a:noFill/>
          <a:ln>
            <a:solidFill>
              <a:srgbClr val="0CEFC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Tree>
    <p:extLst>
      <p:ext uri="{BB962C8B-B14F-4D97-AF65-F5344CB8AC3E}">
        <p14:creationId xmlns:p14="http://schemas.microsoft.com/office/powerpoint/2010/main" val="3695752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4718"/>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bg1">
                    <a:lumMod val="50000"/>
                  </a:schemeClr>
                </a:solidFill>
                <a:effectLst/>
                <a:latin typeface="+mn-lt"/>
                <a:ea typeface="+mn-ea"/>
                <a:cs typeface="+mn-cs"/>
              </a:rPr>
              <a:t>IQVIA Template (V3.0.0)</a:t>
            </a:r>
            <a:endParaRPr lang="en-US" sz="1000" kern="1200">
              <a:solidFill>
                <a:schemeClr val="bg1">
                  <a:lumMod val="50000"/>
                </a:schemeClr>
              </a:solidFill>
              <a:latin typeface="+mn-lt"/>
              <a:ea typeface="Arial" charset="0"/>
              <a:cs typeface="Arial" charset="0"/>
            </a:endParaRPr>
          </a:p>
        </p:txBody>
      </p:sp>
      <p:grpSp>
        <p:nvGrpSpPr>
          <p:cNvPr id="147" name="Group 146">
            <a:extLst>
              <a:ext uri="{FF2B5EF4-FFF2-40B4-BE49-F238E27FC236}">
                <a16:creationId xmlns:a16="http://schemas.microsoft.com/office/drawing/2014/main" id="{8ADA47BD-E4A5-7845-BFB3-F0B0FFBC057C}"/>
              </a:ext>
            </a:extLst>
          </p:cNvPr>
          <p:cNvGrpSpPr/>
          <p:nvPr userDrawn="1"/>
        </p:nvGrpSpPr>
        <p:grpSpPr>
          <a:xfrm>
            <a:off x="12308083" y="0"/>
            <a:ext cx="851744" cy="3915867"/>
            <a:chOff x="5958724" y="2146789"/>
            <a:chExt cx="851744" cy="3915867"/>
          </a:xfrm>
        </p:grpSpPr>
        <p:sp>
          <p:nvSpPr>
            <p:cNvPr id="148" name="Rectangle 147">
              <a:extLst>
                <a:ext uri="{FF2B5EF4-FFF2-40B4-BE49-F238E27FC236}">
                  <a16:creationId xmlns:a16="http://schemas.microsoft.com/office/drawing/2014/main" id="{F46DD2B6-4144-9C44-8392-9127F5DADBD1}"/>
                </a:ext>
              </a:extLst>
            </p:cNvPr>
            <p:cNvSpPr/>
            <p:nvPr/>
          </p:nvSpPr>
          <p:spPr bwMode="gray">
            <a:xfrm>
              <a:off x="5958724" y="4367503"/>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49" name="Rectangle 148">
              <a:extLst>
                <a:ext uri="{FF2B5EF4-FFF2-40B4-BE49-F238E27FC236}">
                  <a16:creationId xmlns:a16="http://schemas.microsoft.com/office/drawing/2014/main" id="{BBE2A7EF-3365-0441-9D19-475B521B2290}"/>
                </a:ext>
              </a:extLst>
            </p:cNvPr>
            <p:cNvSpPr/>
            <p:nvPr/>
          </p:nvSpPr>
          <p:spPr bwMode="gray">
            <a:xfrm>
              <a:off x="6401764" y="4367503"/>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0" name="Rectangle 149">
              <a:extLst>
                <a:ext uri="{FF2B5EF4-FFF2-40B4-BE49-F238E27FC236}">
                  <a16:creationId xmlns:a16="http://schemas.microsoft.com/office/drawing/2014/main" id="{F5E57586-5BBB-444A-AF8C-B41739BFA68E}"/>
                </a:ext>
              </a:extLst>
            </p:cNvPr>
            <p:cNvSpPr/>
            <p:nvPr/>
          </p:nvSpPr>
          <p:spPr bwMode="gray">
            <a:xfrm>
              <a:off x="6623283" y="4367503"/>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1" name="Rectangle 150">
              <a:extLst>
                <a:ext uri="{FF2B5EF4-FFF2-40B4-BE49-F238E27FC236}">
                  <a16:creationId xmlns:a16="http://schemas.microsoft.com/office/drawing/2014/main" id="{7900B15B-0301-9442-BA29-DAF74AC2ED47}"/>
                </a:ext>
              </a:extLst>
            </p:cNvPr>
            <p:cNvSpPr/>
            <p:nvPr/>
          </p:nvSpPr>
          <p:spPr bwMode="gray">
            <a:xfrm>
              <a:off x="6180244" y="4367503"/>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2" name="Rectangle 151">
              <a:extLst>
                <a:ext uri="{FF2B5EF4-FFF2-40B4-BE49-F238E27FC236}">
                  <a16:creationId xmlns:a16="http://schemas.microsoft.com/office/drawing/2014/main" id="{DD901AD7-A1AE-D147-9240-470D94A80732}"/>
                </a:ext>
              </a:extLst>
            </p:cNvPr>
            <p:cNvSpPr/>
            <p:nvPr/>
          </p:nvSpPr>
          <p:spPr bwMode="gray">
            <a:xfrm>
              <a:off x="5958724" y="5230398"/>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3" name="Rectangle 152">
              <a:extLst>
                <a:ext uri="{FF2B5EF4-FFF2-40B4-BE49-F238E27FC236}">
                  <a16:creationId xmlns:a16="http://schemas.microsoft.com/office/drawing/2014/main" id="{7BE91BB9-CB37-5644-9D3E-65E05DA24DFB}"/>
                </a:ext>
              </a:extLst>
            </p:cNvPr>
            <p:cNvSpPr/>
            <p:nvPr/>
          </p:nvSpPr>
          <p:spPr bwMode="gray">
            <a:xfrm>
              <a:off x="6180244" y="5230398"/>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4" name="Rectangle 153">
              <a:extLst>
                <a:ext uri="{FF2B5EF4-FFF2-40B4-BE49-F238E27FC236}">
                  <a16:creationId xmlns:a16="http://schemas.microsoft.com/office/drawing/2014/main" id="{EF40564E-4C5B-F540-BCD2-987DECECBC4B}"/>
                </a:ext>
              </a:extLst>
            </p:cNvPr>
            <p:cNvSpPr/>
            <p:nvPr/>
          </p:nvSpPr>
          <p:spPr bwMode="gray">
            <a:xfrm>
              <a:off x="6401764" y="5230398"/>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5" name="Rectangle 154">
              <a:extLst>
                <a:ext uri="{FF2B5EF4-FFF2-40B4-BE49-F238E27FC236}">
                  <a16:creationId xmlns:a16="http://schemas.microsoft.com/office/drawing/2014/main" id="{60B69A35-7556-7E46-B4BF-B9A458A4FC9C}"/>
                </a:ext>
              </a:extLst>
            </p:cNvPr>
            <p:cNvSpPr/>
            <p:nvPr/>
          </p:nvSpPr>
          <p:spPr bwMode="gray">
            <a:xfrm>
              <a:off x="6623284" y="5230398"/>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6" name="TextBox 155">
              <a:extLst>
                <a:ext uri="{FF2B5EF4-FFF2-40B4-BE49-F238E27FC236}">
                  <a16:creationId xmlns:a16="http://schemas.microsoft.com/office/drawing/2014/main" id="{F396C095-9B66-F444-862E-DE666BC5DC9E}"/>
                </a:ext>
              </a:extLst>
            </p:cNvPr>
            <p:cNvSpPr txBox="1"/>
            <p:nvPr/>
          </p:nvSpPr>
          <p:spPr>
            <a:xfrm>
              <a:off x="5958724" y="2146789"/>
              <a:ext cx="851744" cy="184666"/>
            </a:xfrm>
            <a:prstGeom prst="rect">
              <a:avLst/>
            </a:prstGeom>
            <a:noFill/>
          </p:spPr>
          <p:txBody>
            <a:bodyPr wrap="square" lIns="0" rIns="0" rtlCol="0">
              <a:spAutoFit/>
            </a:bodyPr>
            <a:lstStyle/>
            <a:p>
              <a:pPr algn="ctr"/>
              <a:r>
                <a:rPr lang="en-US" sz="600">
                  <a:solidFill>
                    <a:schemeClr val="tx1"/>
                  </a:solidFill>
                </a:rPr>
                <a:t>100%  50%   75%   25%</a:t>
              </a:r>
            </a:p>
          </p:txBody>
        </p:sp>
        <p:sp>
          <p:nvSpPr>
            <p:cNvPr id="157" name="Rectangle 156">
              <a:extLst>
                <a:ext uri="{FF2B5EF4-FFF2-40B4-BE49-F238E27FC236}">
                  <a16:creationId xmlns:a16="http://schemas.microsoft.com/office/drawing/2014/main" id="{480FE3E9-3530-C64D-B638-EC4604BABA48}"/>
                </a:ext>
              </a:extLst>
            </p:cNvPr>
            <p:cNvSpPr/>
            <p:nvPr/>
          </p:nvSpPr>
          <p:spPr bwMode="gray">
            <a:xfrm>
              <a:off x="5958724" y="5875472"/>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8" name="Rectangle 157">
              <a:extLst>
                <a:ext uri="{FF2B5EF4-FFF2-40B4-BE49-F238E27FC236}">
                  <a16:creationId xmlns:a16="http://schemas.microsoft.com/office/drawing/2014/main" id="{25FA0A73-ADED-6F42-9167-2CF5F6F9E90A}"/>
                </a:ext>
              </a:extLst>
            </p:cNvPr>
            <p:cNvSpPr/>
            <p:nvPr/>
          </p:nvSpPr>
          <p:spPr bwMode="gray">
            <a:xfrm>
              <a:off x="5958724" y="5019103"/>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9" name="Rectangle 158">
              <a:extLst>
                <a:ext uri="{FF2B5EF4-FFF2-40B4-BE49-F238E27FC236}">
                  <a16:creationId xmlns:a16="http://schemas.microsoft.com/office/drawing/2014/main" id="{AE835229-8F21-9A48-BD16-620E2017B79C}"/>
                </a:ext>
              </a:extLst>
            </p:cNvPr>
            <p:cNvSpPr/>
            <p:nvPr/>
          </p:nvSpPr>
          <p:spPr bwMode="gray">
            <a:xfrm>
              <a:off x="6180244" y="5019103"/>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0" name="Rectangle 159">
              <a:extLst>
                <a:ext uri="{FF2B5EF4-FFF2-40B4-BE49-F238E27FC236}">
                  <a16:creationId xmlns:a16="http://schemas.microsoft.com/office/drawing/2014/main" id="{8BAF336C-0CDF-0A49-A8D2-0BA6C083EEAF}"/>
                </a:ext>
              </a:extLst>
            </p:cNvPr>
            <p:cNvSpPr/>
            <p:nvPr/>
          </p:nvSpPr>
          <p:spPr bwMode="gray">
            <a:xfrm>
              <a:off x="6401764" y="5019103"/>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1" name="Rectangle 160">
              <a:extLst>
                <a:ext uri="{FF2B5EF4-FFF2-40B4-BE49-F238E27FC236}">
                  <a16:creationId xmlns:a16="http://schemas.microsoft.com/office/drawing/2014/main" id="{B01A576D-7D44-DA4B-8DCF-7D091109B952}"/>
                </a:ext>
              </a:extLst>
            </p:cNvPr>
            <p:cNvSpPr/>
            <p:nvPr/>
          </p:nvSpPr>
          <p:spPr bwMode="gray">
            <a:xfrm>
              <a:off x="6623284" y="5019103"/>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2" name="Rectangle 161">
              <a:extLst>
                <a:ext uri="{FF2B5EF4-FFF2-40B4-BE49-F238E27FC236}">
                  <a16:creationId xmlns:a16="http://schemas.microsoft.com/office/drawing/2014/main" id="{5CE1B164-8B08-1A46-8990-C0E66043BE64}"/>
                </a:ext>
              </a:extLst>
            </p:cNvPr>
            <p:cNvSpPr/>
            <p:nvPr/>
          </p:nvSpPr>
          <p:spPr bwMode="gray">
            <a:xfrm>
              <a:off x="5958724" y="5448992"/>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3" name="Rectangle 162">
              <a:extLst>
                <a:ext uri="{FF2B5EF4-FFF2-40B4-BE49-F238E27FC236}">
                  <a16:creationId xmlns:a16="http://schemas.microsoft.com/office/drawing/2014/main" id="{FABDCF59-39B4-D741-804B-DA8E5356DEE0}"/>
                </a:ext>
              </a:extLst>
            </p:cNvPr>
            <p:cNvSpPr/>
            <p:nvPr/>
          </p:nvSpPr>
          <p:spPr bwMode="gray">
            <a:xfrm>
              <a:off x="6180244" y="2343732"/>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4" name="Rectangle 163">
              <a:extLst>
                <a:ext uri="{FF2B5EF4-FFF2-40B4-BE49-F238E27FC236}">
                  <a16:creationId xmlns:a16="http://schemas.microsoft.com/office/drawing/2014/main" id="{51FF5A3B-DFB1-5F43-A2EF-04D81F0CA37E}"/>
                </a:ext>
              </a:extLst>
            </p:cNvPr>
            <p:cNvSpPr/>
            <p:nvPr/>
          </p:nvSpPr>
          <p:spPr bwMode="gray">
            <a:xfrm>
              <a:off x="6180244" y="2565037"/>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5" name="Rectangle 164">
              <a:extLst>
                <a:ext uri="{FF2B5EF4-FFF2-40B4-BE49-F238E27FC236}">
                  <a16:creationId xmlns:a16="http://schemas.microsoft.com/office/drawing/2014/main" id="{48595AD6-FC65-BD4F-A0A3-C9735B09BF97}"/>
                </a:ext>
              </a:extLst>
            </p:cNvPr>
            <p:cNvSpPr/>
            <p:nvPr/>
          </p:nvSpPr>
          <p:spPr bwMode="gray">
            <a:xfrm>
              <a:off x="6401763" y="2343732"/>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6" name="Rectangle 165">
              <a:extLst>
                <a:ext uri="{FF2B5EF4-FFF2-40B4-BE49-F238E27FC236}">
                  <a16:creationId xmlns:a16="http://schemas.microsoft.com/office/drawing/2014/main" id="{C2D4C9F2-E663-FE4E-91B5-486C3221C4FF}"/>
                </a:ext>
              </a:extLst>
            </p:cNvPr>
            <p:cNvSpPr/>
            <p:nvPr/>
          </p:nvSpPr>
          <p:spPr bwMode="gray">
            <a:xfrm>
              <a:off x="6401763" y="2565037"/>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7" name="Rectangle 166">
              <a:extLst>
                <a:ext uri="{FF2B5EF4-FFF2-40B4-BE49-F238E27FC236}">
                  <a16:creationId xmlns:a16="http://schemas.microsoft.com/office/drawing/2014/main" id="{4E87748B-6503-C94A-A0A5-ECF75744DC53}"/>
                </a:ext>
              </a:extLst>
            </p:cNvPr>
            <p:cNvSpPr/>
            <p:nvPr/>
          </p:nvSpPr>
          <p:spPr bwMode="gray">
            <a:xfrm>
              <a:off x="6623283" y="2343732"/>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8" name="Rectangle 167">
              <a:extLst>
                <a:ext uri="{FF2B5EF4-FFF2-40B4-BE49-F238E27FC236}">
                  <a16:creationId xmlns:a16="http://schemas.microsoft.com/office/drawing/2014/main" id="{18F062A5-65F4-EC4E-99C6-45D7627564E3}"/>
                </a:ext>
              </a:extLst>
            </p:cNvPr>
            <p:cNvSpPr/>
            <p:nvPr/>
          </p:nvSpPr>
          <p:spPr bwMode="gray">
            <a:xfrm>
              <a:off x="6623283" y="2565037"/>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9" name="Rectangle 168">
              <a:extLst>
                <a:ext uri="{FF2B5EF4-FFF2-40B4-BE49-F238E27FC236}">
                  <a16:creationId xmlns:a16="http://schemas.microsoft.com/office/drawing/2014/main" id="{3C6FF5B6-5DBB-B04F-B902-B9A93A757215}"/>
                </a:ext>
              </a:extLst>
            </p:cNvPr>
            <p:cNvSpPr/>
            <p:nvPr/>
          </p:nvSpPr>
          <p:spPr bwMode="gray">
            <a:xfrm>
              <a:off x="5958724" y="3700925"/>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0" name="Rectangle 169">
              <a:extLst>
                <a:ext uri="{FF2B5EF4-FFF2-40B4-BE49-F238E27FC236}">
                  <a16:creationId xmlns:a16="http://schemas.microsoft.com/office/drawing/2014/main" id="{B2008AA1-3AD4-1E4C-B34C-1BAB347F3885}"/>
                </a:ext>
              </a:extLst>
            </p:cNvPr>
            <p:cNvSpPr/>
            <p:nvPr/>
          </p:nvSpPr>
          <p:spPr bwMode="gray">
            <a:xfrm>
              <a:off x="6180244" y="4583145"/>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1" name="Rectangle 170">
              <a:extLst>
                <a:ext uri="{FF2B5EF4-FFF2-40B4-BE49-F238E27FC236}">
                  <a16:creationId xmlns:a16="http://schemas.microsoft.com/office/drawing/2014/main" id="{415782FB-236F-3E4E-B840-8903CA2A46D6}"/>
                </a:ext>
              </a:extLst>
            </p:cNvPr>
            <p:cNvSpPr/>
            <p:nvPr/>
          </p:nvSpPr>
          <p:spPr bwMode="gray">
            <a:xfrm>
              <a:off x="6401763" y="4583145"/>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2" name="Rectangle 171">
              <a:extLst>
                <a:ext uri="{FF2B5EF4-FFF2-40B4-BE49-F238E27FC236}">
                  <a16:creationId xmlns:a16="http://schemas.microsoft.com/office/drawing/2014/main" id="{99C6C7E8-E1A5-D848-873A-234390B695A6}"/>
                </a:ext>
              </a:extLst>
            </p:cNvPr>
            <p:cNvSpPr/>
            <p:nvPr/>
          </p:nvSpPr>
          <p:spPr bwMode="gray">
            <a:xfrm>
              <a:off x="6623283" y="4583145"/>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3" name="Rectangle 172">
              <a:extLst>
                <a:ext uri="{FF2B5EF4-FFF2-40B4-BE49-F238E27FC236}">
                  <a16:creationId xmlns:a16="http://schemas.microsoft.com/office/drawing/2014/main" id="{7BC28099-48BB-8E4A-9E3A-F5749D3F9E0A}"/>
                </a:ext>
              </a:extLst>
            </p:cNvPr>
            <p:cNvSpPr/>
            <p:nvPr/>
          </p:nvSpPr>
          <p:spPr bwMode="gray">
            <a:xfrm>
              <a:off x="5958724" y="2566491"/>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4" name="Rectangle 173">
              <a:extLst>
                <a:ext uri="{FF2B5EF4-FFF2-40B4-BE49-F238E27FC236}">
                  <a16:creationId xmlns:a16="http://schemas.microsoft.com/office/drawing/2014/main" id="{63E571ED-E3FF-5845-A5E1-0018A8108B4A}"/>
                </a:ext>
              </a:extLst>
            </p:cNvPr>
            <p:cNvSpPr/>
            <p:nvPr/>
          </p:nvSpPr>
          <p:spPr bwMode="gray">
            <a:xfrm>
              <a:off x="6180244" y="4804513"/>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5" name="Rectangle 174">
              <a:extLst>
                <a:ext uri="{FF2B5EF4-FFF2-40B4-BE49-F238E27FC236}">
                  <a16:creationId xmlns:a16="http://schemas.microsoft.com/office/drawing/2014/main" id="{6B6BB2FF-AD78-0C41-B253-007FB067303C}"/>
                </a:ext>
              </a:extLst>
            </p:cNvPr>
            <p:cNvSpPr/>
            <p:nvPr/>
          </p:nvSpPr>
          <p:spPr bwMode="gray">
            <a:xfrm>
              <a:off x="6401763" y="4804513"/>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6" name="Rectangle 175">
              <a:extLst>
                <a:ext uri="{FF2B5EF4-FFF2-40B4-BE49-F238E27FC236}">
                  <a16:creationId xmlns:a16="http://schemas.microsoft.com/office/drawing/2014/main" id="{72D84D15-FC10-8449-A8DF-0693CC5AD3C8}"/>
                </a:ext>
              </a:extLst>
            </p:cNvPr>
            <p:cNvSpPr/>
            <p:nvPr/>
          </p:nvSpPr>
          <p:spPr bwMode="gray">
            <a:xfrm>
              <a:off x="6623283" y="4804513"/>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7" name="Rectangle 176">
              <a:extLst>
                <a:ext uri="{FF2B5EF4-FFF2-40B4-BE49-F238E27FC236}">
                  <a16:creationId xmlns:a16="http://schemas.microsoft.com/office/drawing/2014/main" id="{1412DE59-4F68-1A4F-81B2-F45A075CF184}"/>
                </a:ext>
              </a:extLst>
            </p:cNvPr>
            <p:cNvSpPr/>
            <p:nvPr/>
          </p:nvSpPr>
          <p:spPr bwMode="gray">
            <a:xfrm>
              <a:off x="5958724" y="2343732"/>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8" name="Rectangle 177">
              <a:extLst>
                <a:ext uri="{FF2B5EF4-FFF2-40B4-BE49-F238E27FC236}">
                  <a16:creationId xmlns:a16="http://schemas.microsoft.com/office/drawing/2014/main" id="{C91C1BDA-5D81-794C-B1A7-67CC9CE1EE1E}"/>
                </a:ext>
              </a:extLst>
            </p:cNvPr>
            <p:cNvSpPr/>
            <p:nvPr/>
          </p:nvSpPr>
          <p:spPr bwMode="gray">
            <a:xfrm>
              <a:off x="6180244" y="3017653"/>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9" name="Rectangle 178">
              <a:extLst>
                <a:ext uri="{FF2B5EF4-FFF2-40B4-BE49-F238E27FC236}">
                  <a16:creationId xmlns:a16="http://schemas.microsoft.com/office/drawing/2014/main" id="{E26E8257-987A-C249-A28B-F90461918BC4}"/>
                </a:ext>
              </a:extLst>
            </p:cNvPr>
            <p:cNvSpPr/>
            <p:nvPr/>
          </p:nvSpPr>
          <p:spPr bwMode="gray">
            <a:xfrm>
              <a:off x="6401763" y="3017653"/>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0" name="Rectangle 179">
              <a:extLst>
                <a:ext uri="{FF2B5EF4-FFF2-40B4-BE49-F238E27FC236}">
                  <a16:creationId xmlns:a16="http://schemas.microsoft.com/office/drawing/2014/main" id="{9C325A48-0CB1-104E-BA30-9A71DD6D61AB}"/>
                </a:ext>
              </a:extLst>
            </p:cNvPr>
            <p:cNvSpPr/>
            <p:nvPr/>
          </p:nvSpPr>
          <p:spPr bwMode="gray">
            <a:xfrm>
              <a:off x="6623283" y="3017653"/>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1" name="Rectangle 180">
              <a:extLst>
                <a:ext uri="{FF2B5EF4-FFF2-40B4-BE49-F238E27FC236}">
                  <a16:creationId xmlns:a16="http://schemas.microsoft.com/office/drawing/2014/main" id="{2A36493E-9946-3341-A680-94F587D7EB67}"/>
                </a:ext>
              </a:extLst>
            </p:cNvPr>
            <p:cNvSpPr/>
            <p:nvPr/>
          </p:nvSpPr>
          <p:spPr bwMode="gray">
            <a:xfrm>
              <a:off x="5958724" y="4584599"/>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2" name="Rectangle 181">
              <a:extLst>
                <a:ext uri="{FF2B5EF4-FFF2-40B4-BE49-F238E27FC236}">
                  <a16:creationId xmlns:a16="http://schemas.microsoft.com/office/drawing/2014/main" id="{F65DD10B-52F6-9841-91B3-81394F672A9F}"/>
                </a:ext>
              </a:extLst>
            </p:cNvPr>
            <p:cNvSpPr/>
            <p:nvPr/>
          </p:nvSpPr>
          <p:spPr bwMode="gray">
            <a:xfrm>
              <a:off x="5958724" y="4804513"/>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3" name="Rectangle 182">
              <a:extLst>
                <a:ext uri="{FF2B5EF4-FFF2-40B4-BE49-F238E27FC236}">
                  <a16:creationId xmlns:a16="http://schemas.microsoft.com/office/drawing/2014/main" id="{96B5B61B-C053-424B-AAFB-3CAEB0DDF986}"/>
                </a:ext>
              </a:extLst>
            </p:cNvPr>
            <p:cNvSpPr/>
            <p:nvPr/>
          </p:nvSpPr>
          <p:spPr bwMode="gray">
            <a:xfrm>
              <a:off x="5958724" y="3020561"/>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4" name="Rectangle 183">
              <a:extLst>
                <a:ext uri="{FF2B5EF4-FFF2-40B4-BE49-F238E27FC236}">
                  <a16:creationId xmlns:a16="http://schemas.microsoft.com/office/drawing/2014/main" id="{A9EA6558-DD3B-7A4C-91B0-97252C1832CF}"/>
                </a:ext>
              </a:extLst>
            </p:cNvPr>
            <p:cNvSpPr/>
            <p:nvPr/>
          </p:nvSpPr>
          <p:spPr bwMode="gray">
            <a:xfrm>
              <a:off x="5958724" y="3922293"/>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5" name="Rectangle 184">
              <a:extLst>
                <a:ext uri="{FF2B5EF4-FFF2-40B4-BE49-F238E27FC236}">
                  <a16:creationId xmlns:a16="http://schemas.microsoft.com/office/drawing/2014/main" id="{E34F6D7E-6CD3-7B49-9F1D-6D78AACEFF91}"/>
                </a:ext>
              </a:extLst>
            </p:cNvPr>
            <p:cNvSpPr/>
            <p:nvPr/>
          </p:nvSpPr>
          <p:spPr bwMode="gray">
            <a:xfrm>
              <a:off x="6180244" y="3922293"/>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6" name="Rectangle 185">
              <a:extLst>
                <a:ext uri="{FF2B5EF4-FFF2-40B4-BE49-F238E27FC236}">
                  <a16:creationId xmlns:a16="http://schemas.microsoft.com/office/drawing/2014/main" id="{BF821065-02C2-EF4B-9F9C-E2A91FD8F316}"/>
                </a:ext>
              </a:extLst>
            </p:cNvPr>
            <p:cNvSpPr/>
            <p:nvPr/>
          </p:nvSpPr>
          <p:spPr bwMode="gray">
            <a:xfrm>
              <a:off x="6180244" y="3700925"/>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7" name="Rectangle 186">
              <a:extLst>
                <a:ext uri="{FF2B5EF4-FFF2-40B4-BE49-F238E27FC236}">
                  <a16:creationId xmlns:a16="http://schemas.microsoft.com/office/drawing/2014/main" id="{C91976CC-682F-9849-BB70-F87EC81993D2}"/>
                </a:ext>
              </a:extLst>
            </p:cNvPr>
            <p:cNvSpPr/>
            <p:nvPr/>
          </p:nvSpPr>
          <p:spPr bwMode="gray">
            <a:xfrm>
              <a:off x="6401763" y="3922293"/>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8" name="Rectangle 187">
              <a:extLst>
                <a:ext uri="{FF2B5EF4-FFF2-40B4-BE49-F238E27FC236}">
                  <a16:creationId xmlns:a16="http://schemas.microsoft.com/office/drawing/2014/main" id="{D79483A8-0232-0548-BBDE-CAC5A5717E5B}"/>
                </a:ext>
              </a:extLst>
            </p:cNvPr>
            <p:cNvSpPr/>
            <p:nvPr/>
          </p:nvSpPr>
          <p:spPr bwMode="gray">
            <a:xfrm>
              <a:off x="6401763" y="3700925"/>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9" name="Rectangle 188">
              <a:extLst>
                <a:ext uri="{FF2B5EF4-FFF2-40B4-BE49-F238E27FC236}">
                  <a16:creationId xmlns:a16="http://schemas.microsoft.com/office/drawing/2014/main" id="{6B89722E-49F3-144D-AC2D-0950AC3ACF7F}"/>
                </a:ext>
              </a:extLst>
            </p:cNvPr>
            <p:cNvSpPr/>
            <p:nvPr/>
          </p:nvSpPr>
          <p:spPr bwMode="gray">
            <a:xfrm>
              <a:off x="6623283" y="3922293"/>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0" name="Rectangle 189">
              <a:extLst>
                <a:ext uri="{FF2B5EF4-FFF2-40B4-BE49-F238E27FC236}">
                  <a16:creationId xmlns:a16="http://schemas.microsoft.com/office/drawing/2014/main" id="{ACF64A98-8F5F-364E-9BF7-4F76EBB2E875}"/>
                </a:ext>
              </a:extLst>
            </p:cNvPr>
            <p:cNvSpPr/>
            <p:nvPr/>
          </p:nvSpPr>
          <p:spPr bwMode="gray">
            <a:xfrm>
              <a:off x="6623283" y="3700925"/>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1" name="Rectangle 190">
              <a:extLst>
                <a:ext uri="{FF2B5EF4-FFF2-40B4-BE49-F238E27FC236}">
                  <a16:creationId xmlns:a16="http://schemas.microsoft.com/office/drawing/2014/main" id="{68D56737-D7FA-9241-BF90-CDAA19D3F175}"/>
                </a:ext>
              </a:extLst>
            </p:cNvPr>
            <p:cNvSpPr/>
            <p:nvPr/>
          </p:nvSpPr>
          <p:spPr bwMode="gray">
            <a:xfrm>
              <a:off x="5958724" y="2792710"/>
              <a:ext cx="187184" cy="187184"/>
            </a:xfrm>
            <a:prstGeom prst="rect">
              <a:avLst/>
            </a:prstGeom>
            <a:solidFill>
              <a:srgbClr val="00CC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2" name="TextBox 191">
              <a:extLst>
                <a:ext uri="{FF2B5EF4-FFF2-40B4-BE49-F238E27FC236}">
                  <a16:creationId xmlns:a16="http://schemas.microsoft.com/office/drawing/2014/main" id="{03825342-AAFF-0E4E-A60C-2B8AB690F64E}"/>
                </a:ext>
              </a:extLst>
            </p:cNvPr>
            <p:cNvSpPr txBox="1"/>
            <p:nvPr/>
          </p:nvSpPr>
          <p:spPr>
            <a:xfrm>
              <a:off x="6179531" y="2792515"/>
              <a:ext cx="630936" cy="184666"/>
            </a:xfrm>
            <a:prstGeom prst="rect">
              <a:avLst/>
            </a:prstGeom>
            <a:noFill/>
          </p:spPr>
          <p:txBody>
            <a:bodyPr wrap="square" lIns="0" rIns="0" rtlCol="0">
              <a:spAutoFit/>
            </a:bodyPr>
            <a:lstStyle/>
            <a:p>
              <a:r>
                <a:rPr lang="en-US" sz="600">
                  <a:solidFill>
                    <a:schemeClr val="tx1"/>
                  </a:solidFill>
                </a:rPr>
                <a:t>Bright Blue</a:t>
              </a:r>
            </a:p>
          </p:txBody>
        </p:sp>
        <p:sp>
          <p:nvSpPr>
            <p:cNvPr id="193" name="TextBox 192">
              <a:extLst>
                <a:ext uri="{FF2B5EF4-FFF2-40B4-BE49-F238E27FC236}">
                  <a16:creationId xmlns:a16="http://schemas.microsoft.com/office/drawing/2014/main" id="{463016A2-866B-6740-A2DD-BA0BFCC950F7}"/>
                </a:ext>
              </a:extLst>
            </p:cNvPr>
            <p:cNvSpPr txBox="1"/>
            <p:nvPr/>
          </p:nvSpPr>
          <p:spPr>
            <a:xfrm>
              <a:off x="6180244" y="5875802"/>
              <a:ext cx="630223" cy="184666"/>
            </a:xfrm>
            <a:prstGeom prst="rect">
              <a:avLst/>
            </a:prstGeom>
            <a:noFill/>
          </p:spPr>
          <p:txBody>
            <a:bodyPr wrap="square" lIns="0" rIns="0" rtlCol="0">
              <a:spAutoFit/>
            </a:bodyPr>
            <a:lstStyle/>
            <a:p>
              <a:r>
                <a:rPr lang="en-US" sz="600"/>
                <a:t>5% Charcoal</a:t>
              </a:r>
              <a:endParaRPr lang="en-US" sz="600">
                <a:solidFill>
                  <a:schemeClr val="tx1"/>
                </a:solidFill>
              </a:endParaRPr>
            </a:p>
          </p:txBody>
        </p:sp>
        <p:sp>
          <p:nvSpPr>
            <p:cNvPr id="194" name="Rectangle 193">
              <a:extLst>
                <a:ext uri="{FF2B5EF4-FFF2-40B4-BE49-F238E27FC236}">
                  <a16:creationId xmlns:a16="http://schemas.microsoft.com/office/drawing/2014/main" id="{FFE6951A-1135-BF4C-8E4A-27E4A4579C3B}"/>
                </a:ext>
              </a:extLst>
            </p:cNvPr>
            <p:cNvSpPr/>
            <p:nvPr/>
          </p:nvSpPr>
          <p:spPr bwMode="gray">
            <a:xfrm>
              <a:off x="5958724" y="5662447"/>
              <a:ext cx="187184" cy="187184"/>
            </a:xfrm>
            <a:prstGeom prst="rect">
              <a:avLst/>
            </a:pr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95" name="TextBox 194">
              <a:extLst>
                <a:ext uri="{FF2B5EF4-FFF2-40B4-BE49-F238E27FC236}">
                  <a16:creationId xmlns:a16="http://schemas.microsoft.com/office/drawing/2014/main" id="{72B3BE3E-8803-DD42-B96E-2D6A35B5C8FE}"/>
                </a:ext>
              </a:extLst>
            </p:cNvPr>
            <p:cNvSpPr txBox="1"/>
            <p:nvPr/>
          </p:nvSpPr>
          <p:spPr>
            <a:xfrm>
              <a:off x="6180244" y="5662777"/>
              <a:ext cx="630223" cy="184666"/>
            </a:xfrm>
            <a:prstGeom prst="rect">
              <a:avLst/>
            </a:prstGeom>
            <a:noFill/>
          </p:spPr>
          <p:txBody>
            <a:bodyPr wrap="square" lIns="0" rIns="0" rtlCol="0">
              <a:spAutoFit/>
            </a:bodyPr>
            <a:lstStyle/>
            <a:p>
              <a:r>
                <a:rPr lang="en-US" sz="600"/>
                <a:t>Indigo</a:t>
              </a:r>
              <a:endParaRPr lang="en-US" sz="600">
                <a:solidFill>
                  <a:schemeClr val="tx1"/>
                </a:solidFill>
              </a:endParaRPr>
            </a:p>
          </p:txBody>
        </p:sp>
        <p:sp>
          <p:nvSpPr>
            <p:cNvPr id="196" name="TextBox 195">
              <a:extLst>
                <a:ext uri="{FF2B5EF4-FFF2-40B4-BE49-F238E27FC236}">
                  <a16:creationId xmlns:a16="http://schemas.microsoft.com/office/drawing/2014/main" id="{1307F021-E250-BC44-A156-97E93EFBD041}"/>
                </a:ext>
              </a:extLst>
            </p:cNvPr>
            <p:cNvSpPr txBox="1"/>
            <p:nvPr/>
          </p:nvSpPr>
          <p:spPr>
            <a:xfrm>
              <a:off x="6180244" y="5451924"/>
              <a:ext cx="630223" cy="184666"/>
            </a:xfrm>
            <a:prstGeom prst="rect">
              <a:avLst/>
            </a:prstGeom>
            <a:noFill/>
          </p:spPr>
          <p:txBody>
            <a:bodyPr wrap="square" lIns="0" rIns="0" rtlCol="0">
              <a:spAutoFit/>
            </a:bodyPr>
            <a:lstStyle/>
            <a:p>
              <a:r>
                <a:rPr lang="en-US" sz="600">
                  <a:solidFill>
                    <a:schemeClr val="tx1"/>
                  </a:solidFill>
                </a:rPr>
                <a:t>Red</a:t>
              </a:r>
            </a:p>
          </p:txBody>
        </p:sp>
        <p:sp>
          <p:nvSpPr>
            <p:cNvPr id="197" name="Rectangle 196">
              <a:extLst>
                <a:ext uri="{FF2B5EF4-FFF2-40B4-BE49-F238E27FC236}">
                  <a16:creationId xmlns:a16="http://schemas.microsoft.com/office/drawing/2014/main" id="{D6E8F370-88B7-B143-BECC-56B2696E26F2}"/>
                </a:ext>
              </a:extLst>
            </p:cNvPr>
            <p:cNvSpPr/>
            <p:nvPr/>
          </p:nvSpPr>
          <p:spPr bwMode="gray">
            <a:xfrm>
              <a:off x="6180244" y="3246253"/>
              <a:ext cx="187184" cy="187184"/>
            </a:xfrm>
            <a:prstGeom prst="rect">
              <a:avLst/>
            </a:prstGeom>
            <a:solidFill>
              <a:srgbClr val="80C7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8" name="Rectangle 197">
              <a:extLst>
                <a:ext uri="{FF2B5EF4-FFF2-40B4-BE49-F238E27FC236}">
                  <a16:creationId xmlns:a16="http://schemas.microsoft.com/office/drawing/2014/main" id="{6777473D-86CB-DC41-A591-538A0820099A}"/>
                </a:ext>
              </a:extLst>
            </p:cNvPr>
            <p:cNvSpPr/>
            <p:nvPr/>
          </p:nvSpPr>
          <p:spPr bwMode="gray">
            <a:xfrm>
              <a:off x="6401763" y="3246253"/>
              <a:ext cx="187184" cy="187184"/>
            </a:xfrm>
            <a:prstGeom prst="rect">
              <a:avLst/>
            </a:prstGeom>
            <a:solidFill>
              <a:srgbClr val="40A4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9" name="Rectangle 198">
              <a:extLst>
                <a:ext uri="{FF2B5EF4-FFF2-40B4-BE49-F238E27FC236}">
                  <a16:creationId xmlns:a16="http://schemas.microsoft.com/office/drawing/2014/main" id="{989B0485-B1FD-0E46-998C-70BF14846660}"/>
                </a:ext>
              </a:extLst>
            </p:cNvPr>
            <p:cNvSpPr/>
            <p:nvPr/>
          </p:nvSpPr>
          <p:spPr bwMode="gray">
            <a:xfrm>
              <a:off x="6623283" y="3246253"/>
              <a:ext cx="187184" cy="187184"/>
            </a:xfrm>
            <a:prstGeom prst="rect">
              <a:avLst/>
            </a:prstGeom>
            <a:solidFill>
              <a:srgbClr val="CCE9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0" name="Rectangle 199">
              <a:extLst>
                <a:ext uri="{FF2B5EF4-FFF2-40B4-BE49-F238E27FC236}">
                  <a16:creationId xmlns:a16="http://schemas.microsoft.com/office/drawing/2014/main" id="{C3488BCE-878D-4A43-AA90-4912A715E8BD}"/>
                </a:ext>
              </a:extLst>
            </p:cNvPr>
            <p:cNvSpPr/>
            <p:nvPr/>
          </p:nvSpPr>
          <p:spPr bwMode="gray">
            <a:xfrm>
              <a:off x="5958724" y="3249161"/>
              <a:ext cx="187184" cy="187184"/>
            </a:xfrm>
            <a:prstGeom prst="rect">
              <a:avLst/>
            </a:prstGeom>
            <a:solidFill>
              <a:srgbClr val="0086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1" name="Rectangle 200">
              <a:extLst>
                <a:ext uri="{FF2B5EF4-FFF2-40B4-BE49-F238E27FC236}">
                  <a16:creationId xmlns:a16="http://schemas.microsoft.com/office/drawing/2014/main" id="{7AB8F119-F5FE-2149-92FB-75F8830718E6}"/>
                </a:ext>
              </a:extLst>
            </p:cNvPr>
            <p:cNvSpPr/>
            <p:nvPr/>
          </p:nvSpPr>
          <p:spPr bwMode="gray">
            <a:xfrm>
              <a:off x="5958724" y="3472953"/>
              <a:ext cx="187184" cy="187184"/>
            </a:xfrm>
            <a:prstGeom prst="rect">
              <a:avLst/>
            </a:prstGeom>
            <a:solidFill>
              <a:srgbClr val="0CEF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2" name="TextBox 201">
              <a:extLst>
                <a:ext uri="{FF2B5EF4-FFF2-40B4-BE49-F238E27FC236}">
                  <a16:creationId xmlns:a16="http://schemas.microsoft.com/office/drawing/2014/main" id="{D4276137-38CE-CE41-8278-45DD99244B1A}"/>
                </a:ext>
              </a:extLst>
            </p:cNvPr>
            <p:cNvSpPr txBox="1"/>
            <p:nvPr/>
          </p:nvSpPr>
          <p:spPr>
            <a:xfrm>
              <a:off x="6179531" y="3472758"/>
              <a:ext cx="630936" cy="184666"/>
            </a:xfrm>
            <a:prstGeom prst="rect">
              <a:avLst/>
            </a:prstGeom>
            <a:noFill/>
          </p:spPr>
          <p:txBody>
            <a:bodyPr wrap="square" lIns="0" rIns="0" rtlCol="0">
              <a:spAutoFit/>
            </a:bodyPr>
            <a:lstStyle/>
            <a:p>
              <a:r>
                <a:rPr lang="en-US" sz="600">
                  <a:solidFill>
                    <a:schemeClr val="tx1"/>
                  </a:solidFill>
                </a:rPr>
                <a:t>Bright Teal</a:t>
              </a:r>
            </a:p>
          </p:txBody>
        </p:sp>
        <p:sp>
          <p:nvSpPr>
            <p:cNvPr id="203" name="Rectangle 202">
              <a:extLst>
                <a:ext uri="{FF2B5EF4-FFF2-40B4-BE49-F238E27FC236}">
                  <a16:creationId xmlns:a16="http://schemas.microsoft.com/office/drawing/2014/main" id="{32FDF16C-E3D9-5A43-B4BA-A2D0BD2547E2}"/>
                </a:ext>
              </a:extLst>
            </p:cNvPr>
            <p:cNvSpPr/>
            <p:nvPr/>
          </p:nvSpPr>
          <p:spPr bwMode="gray">
            <a:xfrm>
              <a:off x="5958724" y="4147323"/>
              <a:ext cx="187184" cy="187184"/>
            </a:xfrm>
            <a:prstGeom prst="rect">
              <a:avLst/>
            </a:prstGeom>
            <a:solidFill>
              <a:srgbClr val="79D8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4" name="TextBox 203">
              <a:extLst>
                <a:ext uri="{FF2B5EF4-FFF2-40B4-BE49-F238E27FC236}">
                  <a16:creationId xmlns:a16="http://schemas.microsoft.com/office/drawing/2014/main" id="{2AF546EF-4A91-2643-AD8A-13B35443E7F5}"/>
                </a:ext>
              </a:extLst>
            </p:cNvPr>
            <p:cNvSpPr txBox="1"/>
            <p:nvPr/>
          </p:nvSpPr>
          <p:spPr>
            <a:xfrm>
              <a:off x="6179531" y="4147128"/>
              <a:ext cx="630936" cy="184666"/>
            </a:xfrm>
            <a:prstGeom prst="rect">
              <a:avLst/>
            </a:prstGeom>
            <a:noFill/>
          </p:spPr>
          <p:txBody>
            <a:bodyPr wrap="square" lIns="0" rIns="0" rtlCol="0">
              <a:spAutoFit/>
            </a:bodyPr>
            <a:lstStyle/>
            <a:p>
              <a:r>
                <a:rPr lang="en-US" sz="600">
                  <a:solidFill>
                    <a:schemeClr val="tx1"/>
                  </a:solidFill>
                </a:rPr>
                <a:t>Bright Green</a:t>
              </a:r>
            </a:p>
          </p:txBody>
        </p:sp>
      </p:gr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9" r:id="rId5"/>
    <p:sldLayoutId id="2147484280" r:id="rId6"/>
    <p:sldLayoutId id="2147484288" r:id="rId7"/>
    <p:sldLayoutId id="2147484289" r:id="rId8"/>
    <p:sldLayoutId id="2147484290" r:id="rId9"/>
    <p:sldLayoutId id="2147484291" r:id="rId10"/>
    <p:sldLayoutId id="2147484240" r:id="rId11"/>
    <p:sldLayoutId id="2147484241" r:id="rId12"/>
    <p:sldLayoutId id="2147484242" r:id="rId13"/>
    <p:sldLayoutId id="2147484243" r:id="rId14"/>
    <p:sldLayoutId id="2147484244" r:id="rId15"/>
    <p:sldLayoutId id="2147484245" r:id="rId16"/>
    <p:sldLayoutId id="2147484246" r:id="rId17"/>
    <p:sldLayoutId id="2147484247" r:id="rId18"/>
    <p:sldLayoutId id="2147484248" r:id="rId19"/>
    <p:sldLayoutId id="2147484249" r:id="rId20"/>
    <p:sldLayoutId id="2147484250" r:id="rId21"/>
    <p:sldLayoutId id="2147484251" r:id="rId22"/>
    <p:sldLayoutId id="2147484252" r:id="rId23"/>
    <p:sldLayoutId id="2147484253" r:id="rId24"/>
    <p:sldLayoutId id="2147484254" r:id="rId25"/>
    <p:sldLayoutId id="2147484255" r:id="rId26"/>
    <p:sldLayoutId id="2147484256" r:id="rId27"/>
    <p:sldLayoutId id="2147484281" r:id="rId28"/>
    <p:sldLayoutId id="2147484282" r:id="rId29"/>
    <p:sldLayoutId id="2147484283" r:id="rId30"/>
    <p:sldLayoutId id="2147484284" r:id="rId31"/>
    <p:sldLayoutId id="2147484285" r:id="rId32"/>
    <p:sldLayoutId id="2147484286" r:id="rId33"/>
    <p:sldLayoutId id="2147484287"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14ADC4-BD15-2F2B-741A-EDFCCB5EC00A}"/>
              </a:ext>
            </a:extLst>
          </p:cNvPr>
          <p:cNvSpPr>
            <a:spLocks noGrp="1"/>
          </p:cNvSpPr>
          <p:nvPr>
            <p:ph type="ctrTitle"/>
          </p:nvPr>
        </p:nvSpPr>
        <p:spPr/>
        <p:txBody>
          <a:bodyPr lIns="91440" tIns="45720" rIns="91440" bIns="45720" anchor="b" anchorCtr="0"/>
          <a:lstStyle/>
          <a:p>
            <a:r>
              <a:rPr lang="en-US"/>
              <a:t>Welcome to Marketing Operations Open Office Hours – October Session</a:t>
            </a:r>
          </a:p>
        </p:txBody>
      </p:sp>
    </p:spTree>
    <p:extLst>
      <p:ext uri="{BB962C8B-B14F-4D97-AF65-F5344CB8AC3E}">
        <p14:creationId xmlns:p14="http://schemas.microsoft.com/office/powerpoint/2010/main" val="112607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FCE9C-52DA-29EB-D885-BDFFC90A7C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5D453C-4C9A-731B-2014-11E11575ACFC}"/>
              </a:ext>
            </a:extLst>
          </p:cNvPr>
          <p:cNvSpPr>
            <a:spLocks noGrp="1"/>
          </p:cNvSpPr>
          <p:nvPr>
            <p:ph type="title"/>
          </p:nvPr>
        </p:nvSpPr>
        <p:spPr/>
        <p:txBody>
          <a:bodyPr/>
          <a:lstStyle/>
          <a:p>
            <a:r>
              <a:rPr lang="en-US"/>
              <a:t>Google Targeting / Audience and Ad intake template</a:t>
            </a:r>
          </a:p>
        </p:txBody>
      </p:sp>
      <p:sp>
        <p:nvSpPr>
          <p:cNvPr id="7" name="Rectangle: Rounded Corners 6">
            <a:extLst>
              <a:ext uri="{FF2B5EF4-FFF2-40B4-BE49-F238E27FC236}">
                <a16:creationId xmlns:a16="http://schemas.microsoft.com/office/drawing/2014/main" id="{6F333A0A-0F93-A0B8-3C2B-C65818415943}"/>
              </a:ext>
            </a:extLst>
          </p:cNvPr>
          <p:cNvSpPr/>
          <p:nvPr/>
        </p:nvSpPr>
        <p:spPr>
          <a:xfrm>
            <a:off x="750235" y="1441739"/>
            <a:ext cx="3383354" cy="4512624"/>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nchorCtr="0"/>
          <a:lstStyle/>
          <a:p>
            <a:pPr>
              <a:spcAft>
                <a:spcPts val="600"/>
              </a:spcAft>
            </a:pPr>
            <a:r>
              <a:rPr lang="en-GB" sz="1600" b="1">
                <a:solidFill>
                  <a:srgbClr val="000000"/>
                </a:solidFill>
              </a:rPr>
              <a:t>Google Targeting and Ad intake template</a:t>
            </a:r>
          </a:p>
          <a:p>
            <a:pPr>
              <a:spcAft>
                <a:spcPts val="600"/>
              </a:spcAft>
            </a:pPr>
            <a:endParaRPr lang="en-GB" sz="1600" b="1">
              <a:solidFill>
                <a:srgbClr val="000000"/>
              </a:solidFill>
            </a:endParaRPr>
          </a:p>
          <a:p>
            <a:pPr>
              <a:spcAft>
                <a:spcPts val="600"/>
              </a:spcAft>
            </a:pPr>
            <a:r>
              <a:rPr lang="en-GB" sz="1600">
                <a:solidFill>
                  <a:srgbClr val="000000"/>
                </a:solidFill>
              </a:rPr>
              <a:t>The Google Targeting and Ad Intake Templates help marketers define </a:t>
            </a:r>
            <a:r>
              <a:rPr lang="en-GB" sz="1600" b="1">
                <a:solidFill>
                  <a:srgbClr val="000000"/>
                </a:solidFill>
              </a:rPr>
              <a:t>audience segments</a:t>
            </a:r>
            <a:r>
              <a:rPr lang="en-GB" sz="1600">
                <a:solidFill>
                  <a:srgbClr val="000000"/>
                </a:solidFill>
              </a:rPr>
              <a:t>, streamline </a:t>
            </a:r>
            <a:r>
              <a:rPr lang="en-GB" sz="1600" b="1">
                <a:solidFill>
                  <a:srgbClr val="000000"/>
                </a:solidFill>
              </a:rPr>
              <a:t>campaign setup</a:t>
            </a:r>
            <a:r>
              <a:rPr lang="en-GB" sz="1600">
                <a:solidFill>
                  <a:srgbClr val="000000"/>
                </a:solidFill>
              </a:rPr>
              <a:t>, and </a:t>
            </a:r>
            <a:r>
              <a:rPr lang="en-GB" sz="1600" b="1">
                <a:solidFill>
                  <a:srgbClr val="000000"/>
                </a:solidFill>
              </a:rPr>
              <a:t>align creative assets </a:t>
            </a:r>
            <a:r>
              <a:rPr lang="en-GB" sz="1600">
                <a:solidFill>
                  <a:srgbClr val="000000"/>
                </a:solidFill>
              </a:rPr>
              <a:t>with </a:t>
            </a:r>
            <a:r>
              <a:rPr lang="en-GB" sz="1600" b="1">
                <a:solidFill>
                  <a:srgbClr val="000000"/>
                </a:solidFill>
              </a:rPr>
              <a:t>strategic goals</a:t>
            </a:r>
            <a:r>
              <a:rPr lang="en-GB" sz="1600">
                <a:solidFill>
                  <a:srgbClr val="000000"/>
                </a:solidFill>
              </a:rPr>
              <a:t>. These templates are designed to support effective ad performance by organizing key targeting parameters and ensuring consistency across teams and campaigns.</a:t>
            </a:r>
            <a:endParaRPr lang="en-US" sz="1600">
              <a:solidFill>
                <a:srgbClr val="000000"/>
              </a:solidFill>
              <a:ea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E637C930-3476-A609-BD52-9999D3CD9A77}"/>
              </a:ext>
            </a:extLst>
          </p:cNvPr>
          <p:cNvGrpSpPr/>
          <p:nvPr/>
        </p:nvGrpSpPr>
        <p:grpSpPr>
          <a:xfrm>
            <a:off x="3940632" y="1465951"/>
            <a:ext cx="1408608" cy="4464200"/>
            <a:chOff x="3959463" y="1519851"/>
            <a:chExt cx="1408608" cy="4464200"/>
          </a:xfrm>
        </p:grpSpPr>
        <p:sp>
          <p:nvSpPr>
            <p:cNvPr id="8" name="Rectangle: Rounded Corners 7">
              <a:extLst>
                <a:ext uri="{FF2B5EF4-FFF2-40B4-BE49-F238E27FC236}">
                  <a16:creationId xmlns:a16="http://schemas.microsoft.com/office/drawing/2014/main" id="{401F53F9-FC75-5BF5-B912-328B83FBB0AD}"/>
                </a:ext>
              </a:extLst>
            </p:cNvPr>
            <p:cNvSpPr/>
            <p:nvPr/>
          </p:nvSpPr>
          <p:spPr>
            <a:xfrm rot="10800000">
              <a:off x="3959463" y="1519851"/>
              <a:ext cx="659174" cy="4464200"/>
            </a:xfrm>
            <a:custGeom>
              <a:avLst/>
              <a:gdLst>
                <a:gd name="connsiteX0" fmla="*/ 0 w 1541806"/>
                <a:gd name="connsiteY0" fmla="*/ 770903 h 4645573"/>
                <a:gd name="connsiteX1" fmla="*/ 770903 w 1541806"/>
                <a:gd name="connsiteY1" fmla="*/ 0 h 4645573"/>
                <a:gd name="connsiteX2" fmla="*/ 770903 w 1541806"/>
                <a:gd name="connsiteY2" fmla="*/ 0 h 4645573"/>
                <a:gd name="connsiteX3" fmla="*/ 1541806 w 1541806"/>
                <a:gd name="connsiteY3" fmla="*/ 770903 h 4645573"/>
                <a:gd name="connsiteX4" fmla="*/ 1541806 w 1541806"/>
                <a:gd name="connsiteY4" fmla="*/ 3874670 h 4645573"/>
                <a:gd name="connsiteX5" fmla="*/ 770903 w 1541806"/>
                <a:gd name="connsiteY5" fmla="*/ 4645573 h 4645573"/>
                <a:gd name="connsiteX6" fmla="*/ 770903 w 1541806"/>
                <a:gd name="connsiteY6" fmla="*/ 4645573 h 4645573"/>
                <a:gd name="connsiteX7" fmla="*/ 0 w 1541806"/>
                <a:gd name="connsiteY7" fmla="*/ 3874670 h 4645573"/>
                <a:gd name="connsiteX8" fmla="*/ 0 w 1541806"/>
                <a:gd name="connsiteY8" fmla="*/ 770903 h 4645573"/>
                <a:gd name="connsiteX0" fmla="*/ 1541806 w 1633246"/>
                <a:gd name="connsiteY0" fmla="*/ 770903 h 4645573"/>
                <a:gd name="connsiteX1" fmla="*/ 1541806 w 1633246"/>
                <a:gd name="connsiteY1" fmla="*/ 3874670 h 4645573"/>
                <a:gd name="connsiteX2" fmla="*/ 770903 w 1633246"/>
                <a:gd name="connsiteY2" fmla="*/ 4645573 h 4645573"/>
                <a:gd name="connsiteX3" fmla="*/ 770903 w 1633246"/>
                <a:gd name="connsiteY3" fmla="*/ 4645573 h 4645573"/>
                <a:gd name="connsiteX4" fmla="*/ 0 w 1633246"/>
                <a:gd name="connsiteY4" fmla="*/ 3874670 h 4645573"/>
                <a:gd name="connsiteX5" fmla="*/ 0 w 1633246"/>
                <a:gd name="connsiteY5" fmla="*/ 770903 h 4645573"/>
                <a:gd name="connsiteX6" fmla="*/ 770903 w 1633246"/>
                <a:gd name="connsiteY6" fmla="*/ 0 h 4645573"/>
                <a:gd name="connsiteX7" fmla="*/ 770903 w 1633246"/>
                <a:gd name="connsiteY7" fmla="*/ 0 h 4645573"/>
                <a:gd name="connsiteX8" fmla="*/ 1633246 w 1633246"/>
                <a:gd name="connsiteY8" fmla="*/ 862343 h 4645573"/>
                <a:gd name="connsiteX0" fmla="*/ 1541806 w 1541806"/>
                <a:gd name="connsiteY0" fmla="*/ 770903 h 4645573"/>
                <a:gd name="connsiteX1" fmla="*/ 1541806 w 1541806"/>
                <a:gd name="connsiteY1" fmla="*/ 3874670 h 4645573"/>
                <a:gd name="connsiteX2" fmla="*/ 770903 w 1541806"/>
                <a:gd name="connsiteY2" fmla="*/ 4645573 h 4645573"/>
                <a:gd name="connsiteX3" fmla="*/ 770903 w 1541806"/>
                <a:gd name="connsiteY3" fmla="*/ 4645573 h 4645573"/>
                <a:gd name="connsiteX4" fmla="*/ 0 w 1541806"/>
                <a:gd name="connsiteY4" fmla="*/ 3874670 h 4645573"/>
                <a:gd name="connsiteX5" fmla="*/ 0 w 1541806"/>
                <a:gd name="connsiteY5" fmla="*/ 770903 h 4645573"/>
                <a:gd name="connsiteX6" fmla="*/ 770903 w 1541806"/>
                <a:gd name="connsiteY6" fmla="*/ 0 h 4645573"/>
                <a:gd name="connsiteX7" fmla="*/ 770903 w 1541806"/>
                <a:gd name="connsiteY7" fmla="*/ 0 h 4645573"/>
                <a:gd name="connsiteX0" fmla="*/ 1541806 w 1541806"/>
                <a:gd name="connsiteY0" fmla="*/ 3874670 h 4645573"/>
                <a:gd name="connsiteX1" fmla="*/ 770903 w 1541806"/>
                <a:gd name="connsiteY1" fmla="*/ 4645573 h 4645573"/>
                <a:gd name="connsiteX2" fmla="*/ 770903 w 1541806"/>
                <a:gd name="connsiteY2" fmla="*/ 4645573 h 4645573"/>
                <a:gd name="connsiteX3" fmla="*/ 0 w 1541806"/>
                <a:gd name="connsiteY3" fmla="*/ 3874670 h 4645573"/>
                <a:gd name="connsiteX4" fmla="*/ 0 w 1541806"/>
                <a:gd name="connsiteY4" fmla="*/ 770903 h 4645573"/>
                <a:gd name="connsiteX5" fmla="*/ 770903 w 1541806"/>
                <a:gd name="connsiteY5" fmla="*/ 0 h 4645573"/>
                <a:gd name="connsiteX6" fmla="*/ 770903 w 1541806"/>
                <a:gd name="connsiteY6" fmla="*/ 0 h 4645573"/>
                <a:gd name="connsiteX0" fmla="*/ 770903 w 770903"/>
                <a:gd name="connsiteY0" fmla="*/ 4645573 h 4645573"/>
                <a:gd name="connsiteX1" fmla="*/ 770903 w 770903"/>
                <a:gd name="connsiteY1" fmla="*/ 4645573 h 4645573"/>
                <a:gd name="connsiteX2" fmla="*/ 0 w 770903"/>
                <a:gd name="connsiteY2" fmla="*/ 3874670 h 4645573"/>
                <a:gd name="connsiteX3" fmla="*/ 0 w 770903"/>
                <a:gd name="connsiteY3" fmla="*/ 770903 h 4645573"/>
                <a:gd name="connsiteX4" fmla="*/ 770903 w 770903"/>
                <a:gd name="connsiteY4" fmla="*/ 0 h 4645573"/>
                <a:gd name="connsiteX5" fmla="*/ 770903 w 770903"/>
                <a:gd name="connsiteY5" fmla="*/ 0 h 464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903" h="4645573">
                  <a:moveTo>
                    <a:pt x="770903" y="4645573"/>
                  </a:moveTo>
                  <a:lnTo>
                    <a:pt x="770903" y="4645573"/>
                  </a:lnTo>
                  <a:cubicBezTo>
                    <a:pt x="345145" y="4645573"/>
                    <a:pt x="0" y="4300428"/>
                    <a:pt x="0" y="3874670"/>
                  </a:cubicBezTo>
                  <a:lnTo>
                    <a:pt x="0" y="770903"/>
                  </a:lnTo>
                  <a:cubicBezTo>
                    <a:pt x="0" y="345145"/>
                    <a:pt x="345145" y="0"/>
                    <a:pt x="770903" y="0"/>
                  </a:cubicBezTo>
                  <a:lnTo>
                    <a:pt x="770903" y="0"/>
                  </a:lnTo>
                </a:path>
              </a:pathLst>
            </a:custGeom>
            <a:noFill/>
            <a:ln w="19050" cap="rnd">
              <a:solidFill>
                <a:srgbClr val="CACED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cxnSp>
          <p:nvCxnSpPr>
            <p:cNvPr id="9" name="Straight Arrow Connector 8">
              <a:extLst>
                <a:ext uri="{FF2B5EF4-FFF2-40B4-BE49-F238E27FC236}">
                  <a16:creationId xmlns:a16="http://schemas.microsoft.com/office/drawing/2014/main" id="{ABAF03CB-8228-61C0-5702-231DA8B67721}"/>
                </a:ext>
              </a:extLst>
            </p:cNvPr>
            <p:cNvCxnSpPr>
              <a:cxnSpLocks/>
            </p:cNvCxnSpPr>
            <p:nvPr/>
          </p:nvCxnSpPr>
          <p:spPr>
            <a:xfrm>
              <a:off x="4623371" y="3751951"/>
              <a:ext cx="744700" cy="0"/>
            </a:xfrm>
            <a:prstGeom prst="straightConnector1">
              <a:avLst/>
            </a:prstGeom>
            <a:ln w="19050" cap="rnd">
              <a:solidFill>
                <a:srgbClr val="CACED1"/>
              </a:solidFill>
              <a:round/>
              <a:tailEnd type="oval" w="lg" len="lg"/>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2A7A1DC9-EE43-D39A-C53D-EB4DB6F2B7BC}"/>
              </a:ext>
            </a:extLst>
          </p:cNvPr>
          <p:cNvPicPr>
            <a:picLocks noChangeAspect="1"/>
          </p:cNvPicPr>
          <p:nvPr/>
        </p:nvPicPr>
        <p:blipFill>
          <a:blip r:embed="rId2"/>
          <a:stretch>
            <a:fillRect/>
          </a:stretch>
        </p:blipFill>
        <p:spPr>
          <a:xfrm>
            <a:off x="6196420" y="2020187"/>
            <a:ext cx="5349712" cy="3355728"/>
          </a:xfrm>
          <a:prstGeom prst="rect">
            <a:avLst/>
          </a:prstGeom>
          <a:effectLst>
            <a:outerShdw blurRad="174671" dir="2700000" algn="tl" rotWithShape="0">
              <a:prstClr val="black">
                <a:alpha val="40000"/>
              </a:prstClr>
            </a:outerShdw>
            <a:reflection endPos="0" dir="5400000" sy="-100000" algn="bl" rotWithShape="0"/>
          </a:effectLst>
        </p:spPr>
      </p:pic>
    </p:spTree>
    <p:extLst>
      <p:ext uri="{BB962C8B-B14F-4D97-AF65-F5344CB8AC3E}">
        <p14:creationId xmlns:p14="http://schemas.microsoft.com/office/powerpoint/2010/main" val="405978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0CC7B-ED92-D803-6489-6C2BF4CE6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CCD8B-540F-7019-7BA4-DE41E96C99EB}"/>
              </a:ext>
            </a:extLst>
          </p:cNvPr>
          <p:cNvSpPr>
            <a:spLocks noGrp="1"/>
          </p:cNvSpPr>
          <p:nvPr>
            <p:ph type="title"/>
          </p:nvPr>
        </p:nvSpPr>
        <p:spPr/>
        <p:txBody>
          <a:bodyPr/>
          <a:lstStyle/>
          <a:p>
            <a:r>
              <a:rPr lang="en-US"/>
              <a:t>Google Ad Campaign Handbook​</a:t>
            </a:r>
          </a:p>
        </p:txBody>
      </p:sp>
      <p:sp>
        <p:nvSpPr>
          <p:cNvPr id="7" name="Rectangle: Rounded Corners 6">
            <a:extLst>
              <a:ext uri="{FF2B5EF4-FFF2-40B4-BE49-F238E27FC236}">
                <a16:creationId xmlns:a16="http://schemas.microsoft.com/office/drawing/2014/main" id="{0813DF3A-93BC-DC50-C9E2-19F3ACE0D261}"/>
              </a:ext>
            </a:extLst>
          </p:cNvPr>
          <p:cNvSpPr/>
          <p:nvPr/>
        </p:nvSpPr>
        <p:spPr>
          <a:xfrm>
            <a:off x="750235" y="1441739"/>
            <a:ext cx="3496088" cy="4512624"/>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nchorCtr="0"/>
          <a:lstStyle/>
          <a:p>
            <a:pPr>
              <a:spcAft>
                <a:spcPts val="600"/>
              </a:spcAft>
            </a:pPr>
            <a:r>
              <a:rPr lang="en-GB" sz="1600" b="1">
                <a:solidFill>
                  <a:srgbClr val="000000"/>
                </a:solidFill>
              </a:rPr>
              <a:t>Google Handbook</a:t>
            </a:r>
          </a:p>
          <a:p>
            <a:pPr>
              <a:spcAft>
                <a:spcPts val="600"/>
              </a:spcAft>
            </a:pPr>
            <a:endParaRPr lang="en-GB" sz="1600" b="1">
              <a:solidFill>
                <a:srgbClr val="000000"/>
              </a:solidFill>
            </a:endParaRPr>
          </a:p>
          <a:p>
            <a:pPr>
              <a:spcAft>
                <a:spcPts val="600"/>
              </a:spcAft>
            </a:pPr>
            <a:r>
              <a:rPr lang="en-GB" sz="1600">
                <a:solidFill>
                  <a:srgbClr val="000000"/>
                </a:solidFill>
              </a:rPr>
              <a:t>This comprehensive guide supports the execution of effective Google Ads campaigns by covering all essential components—campaign setup, audience targeting, ad formats, intake process, and optimization strategies. It is designed to help marketers plan and manage campaigns with clarity and consistency, aligning each step with strategic goals for better performance.</a:t>
            </a:r>
            <a:endParaRPr lang="en-US" sz="1600">
              <a:solidFill>
                <a:srgbClr val="000000"/>
              </a:solidFill>
              <a:ea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C63DC01B-FA1C-A3EB-C201-FE41B35721F7}"/>
              </a:ext>
            </a:extLst>
          </p:cNvPr>
          <p:cNvGrpSpPr/>
          <p:nvPr/>
        </p:nvGrpSpPr>
        <p:grpSpPr>
          <a:xfrm>
            <a:off x="3940632" y="1465951"/>
            <a:ext cx="1408608" cy="4464200"/>
            <a:chOff x="3959463" y="1519851"/>
            <a:chExt cx="1408608" cy="4464200"/>
          </a:xfrm>
        </p:grpSpPr>
        <p:sp>
          <p:nvSpPr>
            <p:cNvPr id="8" name="Rectangle: Rounded Corners 7">
              <a:extLst>
                <a:ext uri="{FF2B5EF4-FFF2-40B4-BE49-F238E27FC236}">
                  <a16:creationId xmlns:a16="http://schemas.microsoft.com/office/drawing/2014/main" id="{97AA757E-BCA6-6219-0A47-10BCEC951B46}"/>
                </a:ext>
              </a:extLst>
            </p:cNvPr>
            <p:cNvSpPr/>
            <p:nvPr/>
          </p:nvSpPr>
          <p:spPr>
            <a:xfrm rot="10800000">
              <a:off x="3959463" y="1519851"/>
              <a:ext cx="659174" cy="4464200"/>
            </a:xfrm>
            <a:custGeom>
              <a:avLst/>
              <a:gdLst>
                <a:gd name="connsiteX0" fmla="*/ 0 w 1541806"/>
                <a:gd name="connsiteY0" fmla="*/ 770903 h 4645573"/>
                <a:gd name="connsiteX1" fmla="*/ 770903 w 1541806"/>
                <a:gd name="connsiteY1" fmla="*/ 0 h 4645573"/>
                <a:gd name="connsiteX2" fmla="*/ 770903 w 1541806"/>
                <a:gd name="connsiteY2" fmla="*/ 0 h 4645573"/>
                <a:gd name="connsiteX3" fmla="*/ 1541806 w 1541806"/>
                <a:gd name="connsiteY3" fmla="*/ 770903 h 4645573"/>
                <a:gd name="connsiteX4" fmla="*/ 1541806 w 1541806"/>
                <a:gd name="connsiteY4" fmla="*/ 3874670 h 4645573"/>
                <a:gd name="connsiteX5" fmla="*/ 770903 w 1541806"/>
                <a:gd name="connsiteY5" fmla="*/ 4645573 h 4645573"/>
                <a:gd name="connsiteX6" fmla="*/ 770903 w 1541806"/>
                <a:gd name="connsiteY6" fmla="*/ 4645573 h 4645573"/>
                <a:gd name="connsiteX7" fmla="*/ 0 w 1541806"/>
                <a:gd name="connsiteY7" fmla="*/ 3874670 h 4645573"/>
                <a:gd name="connsiteX8" fmla="*/ 0 w 1541806"/>
                <a:gd name="connsiteY8" fmla="*/ 770903 h 4645573"/>
                <a:gd name="connsiteX0" fmla="*/ 1541806 w 1633246"/>
                <a:gd name="connsiteY0" fmla="*/ 770903 h 4645573"/>
                <a:gd name="connsiteX1" fmla="*/ 1541806 w 1633246"/>
                <a:gd name="connsiteY1" fmla="*/ 3874670 h 4645573"/>
                <a:gd name="connsiteX2" fmla="*/ 770903 w 1633246"/>
                <a:gd name="connsiteY2" fmla="*/ 4645573 h 4645573"/>
                <a:gd name="connsiteX3" fmla="*/ 770903 w 1633246"/>
                <a:gd name="connsiteY3" fmla="*/ 4645573 h 4645573"/>
                <a:gd name="connsiteX4" fmla="*/ 0 w 1633246"/>
                <a:gd name="connsiteY4" fmla="*/ 3874670 h 4645573"/>
                <a:gd name="connsiteX5" fmla="*/ 0 w 1633246"/>
                <a:gd name="connsiteY5" fmla="*/ 770903 h 4645573"/>
                <a:gd name="connsiteX6" fmla="*/ 770903 w 1633246"/>
                <a:gd name="connsiteY6" fmla="*/ 0 h 4645573"/>
                <a:gd name="connsiteX7" fmla="*/ 770903 w 1633246"/>
                <a:gd name="connsiteY7" fmla="*/ 0 h 4645573"/>
                <a:gd name="connsiteX8" fmla="*/ 1633246 w 1633246"/>
                <a:gd name="connsiteY8" fmla="*/ 862343 h 4645573"/>
                <a:gd name="connsiteX0" fmla="*/ 1541806 w 1541806"/>
                <a:gd name="connsiteY0" fmla="*/ 770903 h 4645573"/>
                <a:gd name="connsiteX1" fmla="*/ 1541806 w 1541806"/>
                <a:gd name="connsiteY1" fmla="*/ 3874670 h 4645573"/>
                <a:gd name="connsiteX2" fmla="*/ 770903 w 1541806"/>
                <a:gd name="connsiteY2" fmla="*/ 4645573 h 4645573"/>
                <a:gd name="connsiteX3" fmla="*/ 770903 w 1541806"/>
                <a:gd name="connsiteY3" fmla="*/ 4645573 h 4645573"/>
                <a:gd name="connsiteX4" fmla="*/ 0 w 1541806"/>
                <a:gd name="connsiteY4" fmla="*/ 3874670 h 4645573"/>
                <a:gd name="connsiteX5" fmla="*/ 0 w 1541806"/>
                <a:gd name="connsiteY5" fmla="*/ 770903 h 4645573"/>
                <a:gd name="connsiteX6" fmla="*/ 770903 w 1541806"/>
                <a:gd name="connsiteY6" fmla="*/ 0 h 4645573"/>
                <a:gd name="connsiteX7" fmla="*/ 770903 w 1541806"/>
                <a:gd name="connsiteY7" fmla="*/ 0 h 4645573"/>
                <a:gd name="connsiteX0" fmla="*/ 1541806 w 1541806"/>
                <a:gd name="connsiteY0" fmla="*/ 3874670 h 4645573"/>
                <a:gd name="connsiteX1" fmla="*/ 770903 w 1541806"/>
                <a:gd name="connsiteY1" fmla="*/ 4645573 h 4645573"/>
                <a:gd name="connsiteX2" fmla="*/ 770903 w 1541806"/>
                <a:gd name="connsiteY2" fmla="*/ 4645573 h 4645573"/>
                <a:gd name="connsiteX3" fmla="*/ 0 w 1541806"/>
                <a:gd name="connsiteY3" fmla="*/ 3874670 h 4645573"/>
                <a:gd name="connsiteX4" fmla="*/ 0 w 1541806"/>
                <a:gd name="connsiteY4" fmla="*/ 770903 h 4645573"/>
                <a:gd name="connsiteX5" fmla="*/ 770903 w 1541806"/>
                <a:gd name="connsiteY5" fmla="*/ 0 h 4645573"/>
                <a:gd name="connsiteX6" fmla="*/ 770903 w 1541806"/>
                <a:gd name="connsiteY6" fmla="*/ 0 h 4645573"/>
                <a:gd name="connsiteX0" fmla="*/ 770903 w 770903"/>
                <a:gd name="connsiteY0" fmla="*/ 4645573 h 4645573"/>
                <a:gd name="connsiteX1" fmla="*/ 770903 w 770903"/>
                <a:gd name="connsiteY1" fmla="*/ 4645573 h 4645573"/>
                <a:gd name="connsiteX2" fmla="*/ 0 w 770903"/>
                <a:gd name="connsiteY2" fmla="*/ 3874670 h 4645573"/>
                <a:gd name="connsiteX3" fmla="*/ 0 w 770903"/>
                <a:gd name="connsiteY3" fmla="*/ 770903 h 4645573"/>
                <a:gd name="connsiteX4" fmla="*/ 770903 w 770903"/>
                <a:gd name="connsiteY4" fmla="*/ 0 h 4645573"/>
                <a:gd name="connsiteX5" fmla="*/ 770903 w 770903"/>
                <a:gd name="connsiteY5" fmla="*/ 0 h 464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903" h="4645573">
                  <a:moveTo>
                    <a:pt x="770903" y="4645573"/>
                  </a:moveTo>
                  <a:lnTo>
                    <a:pt x="770903" y="4645573"/>
                  </a:lnTo>
                  <a:cubicBezTo>
                    <a:pt x="345145" y="4645573"/>
                    <a:pt x="0" y="4300428"/>
                    <a:pt x="0" y="3874670"/>
                  </a:cubicBezTo>
                  <a:lnTo>
                    <a:pt x="0" y="770903"/>
                  </a:lnTo>
                  <a:cubicBezTo>
                    <a:pt x="0" y="345145"/>
                    <a:pt x="345145" y="0"/>
                    <a:pt x="770903" y="0"/>
                  </a:cubicBezTo>
                  <a:lnTo>
                    <a:pt x="770903" y="0"/>
                  </a:lnTo>
                </a:path>
              </a:pathLst>
            </a:custGeom>
            <a:noFill/>
            <a:ln w="19050" cap="rnd">
              <a:solidFill>
                <a:srgbClr val="CACED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cxnSp>
          <p:nvCxnSpPr>
            <p:cNvPr id="9" name="Straight Arrow Connector 8">
              <a:extLst>
                <a:ext uri="{FF2B5EF4-FFF2-40B4-BE49-F238E27FC236}">
                  <a16:creationId xmlns:a16="http://schemas.microsoft.com/office/drawing/2014/main" id="{3EFCA190-5B08-15BA-B7D3-E176C9291686}"/>
                </a:ext>
              </a:extLst>
            </p:cNvPr>
            <p:cNvCxnSpPr>
              <a:cxnSpLocks/>
            </p:cNvCxnSpPr>
            <p:nvPr/>
          </p:nvCxnSpPr>
          <p:spPr>
            <a:xfrm>
              <a:off x="4623371" y="3751951"/>
              <a:ext cx="744700" cy="0"/>
            </a:xfrm>
            <a:prstGeom prst="straightConnector1">
              <a:avLst/>
            </a:prstGeom>
            <a:ln w="19050" cap="rnd">
              <a:solidFill>
                <a:srgbClr val="CACED1"/>
              </a:solidFill>
              <a:round/>
              <a:tailEnd type="oval" w="lg" len="lg"/>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D8A831AD-CEAA-120A-113B-9C3DF006AFE4}"/>
              </a:ext>
            </a:extLst>
          </p:cNvPr>
          <p:cNvPicPr>
            <a:picLocks noChangeAspect="1"/>
          </p:cNvPicPr>
          <p:nvPr/>
        </p:nvPicPr>
        <p:blipFill>
          <a:blip r:embed="rId2"/>
          <a:stretch>
            <a:fillRect/>
          </a:stretch>
        </p:blipFill>
        <p:spPr>
          <a:xfrm>
            <a:off x="6096000" y="2376323"/>
            <a:ext cx="5056043" cy="2643456"/>
          </a:xfrm>
          <a:prstGeom prst="rect">
            <a:avLst/>
          </a:prstGeom>
          <a:effectLst>
            <a:outerShdw blurRad="174671" dir="2700000" algn="tl" rotWithShape="0">
              <a:prstClr val="black">
                <a:alpha val="40000"/>
              </a:prstClr>
            </a:outerShdw>
            <a:reflection endPos="0" dir="5400000" sy="-100000" algn="bl" rotWithShape="0"/>
          </a:effectLst>
        </p:spPr>
      </p:pic>
    </p:spTree>
    <p:extLst>
      <p:ext uri="{BB962C8B-B14F-4D97-AF65-F5344CB8AC3E}">
        <p14:creationId xmlns:p14="http://schemas.microsoft.com/office/powerpoint/2010/main" val="329829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7E32D-4EC6-BEDD-1665-93430EF7C9C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63CCE48-BCF7-0195-2B93-56DFE67CC5B3}"/>
              </a:ext>
            </a:extLst>
          </p:cNvPr>
          <p:cNvSpPr>
            <a:spLocks noGrp="1"/>
          </p:cNvSpPr>
          <p:nvPr>
            <p:ph type="body" sz="quarter" idx="11"/>
          </p:nvPr>
        </p:nvSpPr>
        <p:spPr/>
        <p:txBody>
          <a:bodyPr lIns="91440" tIns="45720" rIns="91440" bIns="45720" anchor="t">
            <a:noAutofit/>
          </a:bodyPr>
          <a:lstStyle/>
          <a:p>
            <a:r>
              <a:rPr lang="en-US">
                <a:cs typeface="Arial"/>
              </a:rPr>
              <a:t>Sandeep Kamboj</a:t>
            </a:r>
            <a:endParaRPr lang="en-US"/>
          </a:p>
        </p:txBody>
      </p:sp>
      <p:sp>
        <p:nvSpPr>
          <p:cNvPr id="2" name="Title 1">
            <a:extLst>
              <a:ext uri="{FF2B5EF4-FFF2-40B4-BE49-F238E27FC236}">
                <a16:creationId xmlns:a16="http://schemas.microsoft.com/office/drawing/2014/main" id="{DBE3ED8B-525E-677A-3E1C-EDDAB2741057}"/>
              </a:ext>
            </a:extLst>
          </p:cNvPr>
          <p:cNvSpPr>
            <a:spLocks noGrp="1"/>
          </p:cNvSpPr>
          <p:nvPr>
            <p:ph type="ctrTitle"/>
          </p:nvPr>
        </p:nvSpPr>
        <p:spPr/>
        <p:txBody>
          <a:bodyPr lIns="91440" tIns="45720" rIns="91440" bIns="45720" anchor="b" anchorCtr="0"/>
          <a:lstStyle/>
          <a:p>
            <a:r>
              <a:rPr lang="en-US"/>
              <a:t>Demo on how to pull website metrics using Marketing Performance Hub (MPH) </a:t>
            </a:r>
          </a:p>
        </p:txBody>
      </p:sp>
      <p:sp>
        <p:nvSpPr>
          <p:cNvPr id="6" name="Subtitle 5">
            <a:extLst>
              <a:ext uri="{FF2B5EF4-FFF2-40B4-BE49-F238E27FC236}">
                <a16:creationId xmlns:a16="http://schemas.microsoft.com/office/drawing/2014/main" id="{41BEB749-9922-2BCE-5796-A28418B9CF10}"/>
              </a:ext>
            </a:extLst>
          </p:cNvPr>
          <p:cNvSpPr>
            <a:spLocks noGrp="1"/>
          </p:cNvSpPr>
          <p:nvPr>
            <p:ph type="subTitle" idx="1"/>
          </p:nvPr>
        </p:nvSpPr>
        <p:spPr/>
        <p:txBody>
          <a:bodyPr/>
          <a:lstStyle/>
          <a:p>
            <a:r>
              <a:rPr lang="en-US"/>
              <a:t>Marketing Operations Open Office Hours October 8, 2025</a:t>
            </a:r>
          </a:p>
        </p:txBody>
      </p:sp>
    </p:spTree>
    <p:extLst>
      <p:ext uri="{BB962C8B-B14F-4D97-AF65-F5344CB8AC3E}">
        <p14:creationId xmlns:p14="http://schemas.microsoft.com/office/powerpoint/2010/main" val="375655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4F9BC8-B0EB-47BA-D075-A36FF49376BF}"/>
              </a:ext>
            </a:extLst>
          </p:cNvPr>
          <p:cNvPicPr>
            <a:picLocks noChangeAspect="1"/>
          </p:cNvPicPr>
          <p:nvPr/>
        </p:nvPicPr>
        <p:blipFill>
          <a:blip r:embed="rId2"/>
          <a:stretch>
            <a:fillRect/>
          </a:stretch>
        </p:blipFill>
        <p:spPr>
          <a:xfrm>
            <a:off x="2728687" y="1713291"/>
            <a:ext cx="9001570" cy="4073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a:extLst>
              <a:ext uri="{FF2B5EF4-FFF2-40B4-BE49-F238E27FC236}">
                <a16:creationId xmlns:a16="http://schemas.microsoft.com/office/drawing/2014/main" id="{BF3320C4-2B0D-0989-D2D3-65F270A2A4D5}"/>
              </a:ext>
            </a:extLst>
          </p:cNvPr>
          <p:cNvCxnSpPr>
            <a:cxnSpLocks/>
            <a:endCxn id="9" idx="3"/>
          </p:cNvCxnSpPr>
          <p:nvPr/>
        </p:nvCxnSpPr>
        <p:spPr>
          <a:xfrm flipH="1">
            <a:off x="2075380" y="4705564"/>
            <a:ext cx="653307" cy="4197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CCABCF-9BDE-6E61-B6B2-694C69841114}"/>
              </a:ext>
            </a:extLst>
          </p:cNvPr>
          <p:cNvSpPr txBox="1"/>
          <p:nvPr/>
        </p:nvSpPr>
        <p:spPr>
          <a:xfrm>
            <a:off x="0" y="4463555"/>
            <a:ext cx="207538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a:latin typeface="Calibri" panose="020F0502020204030204" pitchFamily="34" charset="0"/>
                <a:ea typeface="Calibri" panose="020F0502020204030204" pitchFamily="34" charset="0"/>
                <a:cs typeface="Calibri" panose="020F0502020204030204" pitchFamily="34" charset="0"/>
              </a:rPr>
              <a:t>“The Website Performance dashboard is located under the Channel Performance section.”</a:t>
            </a:r>
            <a:endParaRPr lang="en-US" sz="160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0" name="Straight Arrow Connector 9">
            <a:extLst>
              <a:ext uri="{FF2B5EF4-FFF2-40B4-BE49-F238E27FC236}">
                <a16:creationId xmlns:a16="http://schemas.microsoft.com/office/drawing/2014/main" id="{3066A0CB-0536-B99D-B204-324887EC3410}"/>
              </a:ext>
            </a:extLst>
          </p:cNvPr>
          <p:cNvCxnSpPr>
            <a:cxnSpLocks/>
            <a:endCxn id="14" idx="3"/>
          </p:cNvCxnSpPr>
          <p:nvPr/>
        </p:nvCxnSpPr>
        <p:spPr>
          <a:xfrm flipH="1" flipV="1">
            <a:off x="2075380" y="1100290"/>
            <a:ext cx="2383604" cy="12941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77A89DC-7676-DF93-398E-E777BE4D54BC}"/>
              </a:ext>
            </a:extLst>
          </p:cNvPr>
          <p:cNvSpPr txBox="1"/>
          <p:nvPr/>
        </p:nvSpPr>
        <p:spPr>
          <a:xfrm>
            <a:off x="0" y="438570"/>
            <a:ext cx="207538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a:latin typeface="Calibri" panose="020F0502020204030204" pitchFamily="34" charset="0"/>
                <a:ea typeface="Calibri" panose="020F0502020204030204" pitchFamily="34" charset="0"/>
                <a:cs typeface="Calibri" panose="020F0502020204030204" pitchFamily="34" charset="0"/>
              </a:rPr>
              <a:t>“Filters are an effective way to narrow down and extract the specific data you need.”</a:t>
            </a:r>
            <a:endParaRPr lang="en-US" sz="160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9073ABAB-47D9-18A9-EC05-43BA1D220B69}"/>
              </a:ext>
            </a:extLst>
          </p:cNvPr>
          <p:cNvCxnSpPr>
            <a:cxnSpLocks/>
          </p:cNvCxnSpPr>
          <p:nvPr/>
        </p:nvCxnSpPr>
        <p:spPr>
          <a:xfrm flipH="1" flipV="1">
            <a:off x="9935110" y="1269567"/>
            <a:ext cx="1530850" cy="8309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29CD584-6E0C-9531-7395-3B36B1CDDE1E}"/>
              </a:ext>
            </a:extLst>
          </p:cNvPr>
          <p:cNvSpPr txBox="1"/>
          <p:nvPr/>
        </p:nvSpPr>
        <p:spPr>
          <a:xfrm>
            <a:off x="7517852" y="438570"/>
            <a:ext cx="421240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a:latin typeface="Calibri" panose="020F0502020204030204" pitchFamily="34" charset="0"/>
                <a:ea typeface="Calibri" panose="020F0502020204030204" pitchFamily="34" charset="0"/>
                <a:cs typeface="Calibri" panose="020F0502020204030204" pitchFamily="34" charset="0"/>
              </a:rPr>
              <a:t>“The additional filter on the right panel can be useful for extracting data based on a specific link, marketer, or even the marketer’s country.”</a:t>
            </a:r>
            <a:endParaRPr lang="en-US" sz="160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Frame 34">
            <a:extLst>
              <a:ext uri="{FF2B5EF4-FFF2-40B4-BE49-F238E27FC236}">
                <a16:creationId xmlns:a16="http://schemas.microsoft.com/office/drawing/2014/main" id="{ADB6214F-254B-62F3-7CBA-C2A636D71AF9}"/>
              </a:ext>
            </a:extLst>
          </p:cNvPr>
          <p:cNvSpPr/>
          <p:nvPr/>
        </p:nvSpPr>
        <p:spPr>
          <a:xfrm>
            <a:off x="2804845" y="4550691"/>
            <a:ext cx="1345916" cy="329534"/>
          </a:xfrm>
          <a:prstGeom prst="frame">
            <a:avLst/>
          </a:prstGeom>
          <a:solidFill>
            <a:srgbClr val="C00000"/>
          </a:solidFill>
          <a:ln w="952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nchorCtr="0"/>
          <a:lstStyle/>
          <a:p>
            <a:pPr algn="l"/>
            <a:endParaRPr lang="en-US" sz="1600" err="1">
              <a:solidFill>
                <a:schemeClr val="tx1"/>
              </a:solidFill>
            </a:endParaRPr>
          </a:p>
        </p:txBody>
      </p:sp>
      <p:sp>
        <p:nvSpPr>
          <p:cNvPr id="36" name="Frame 35">
            <a:extLst>
              <a:ext uri="{FF2B5EF4-FFF2-40B4-BE49-F238E27FC236}">
                <a16:creationId xmlns:a16="http://schemas.microsoft.com/office/drawing/2014/main" id="{D1D3849F-1BEA-48AC-141C-ABE78057666F}"/>
              </a:ext>
            </a:extLst>
          </p:cNvPr>
          <p:cNvSpPr/>
          <p:nvPr/>
        </p:nvSpPr>
        <p:spPr>
          <a:xfrm>
            <a:off x="11465960" y="2043848"/>
            <a:ext cx="349322" cy="1277028"/>
          </a:xfrm>
          <a:prstGeom prst="frame">
            <a:avLst/>
          </a:prstGeom>
          <a:solidFill>
            <a:srgbClr val="C00000"/>
          </a:solidFill>
          <a:ln w="952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nchorCtr="0"/>
          <a:lstStyle/>
          <a:p>
            <a:pPr algn="l"/>
            <a:endParaRPr lang="en-US" sz="1600" err="1">
              <a:solidFill>
                <a:schemeClr val="tx1"/>
              </a:solidFill>
            </a:endParaRPr>
          </a:p>
        </p:txBody>
      </p:sp>
    </p:spTree>
    <p:extLst>
      <p:ext uri="{BB962C8B-B14F-4D97-AF65-F5344CB8AC3E}">
        <p14:creationId xmlns:p14="http://schemas.microsoft.com/office/powerpoint/2010/main" val="201692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0605E-519A-EB8D-5877-F291285F32D4}"/>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271262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0E3498-D44C-4E3F-66E0-52039C3223E6}"/>
              </a:ext>
            </a:extLst>
          </p:cNvPr>
          <p:cNvSpPr>
            <a:spLocks noGrp="1"/>
          </p:cNvSpPr>
          <p:nvPr>
            <p:ph type="title"/>
          </p:nvPr>
        </p:nvSpPr>
        <p:spPr/>
        <p:txBody>
          <a:bodyPr/>
          <a:lstStyle/>
          <a:p>
            <a:r>
              <a:rPr lang="en-US"/>
              <a:t>Agenda</a:t>
            </a:r>
          </a:p>
        </p:txBody>
      </p:sp>
      <p:sp>
        <p:nvSpPr>
          <p:cNvPr id="8" name="TextBox 7">
            <a:extLst>
              <a:ext uri="{FF2B5EF4-FFF2-40B4-BE49-F238E27FC236}">
                <a16:creationId xmlns:a16="http://schemas.microsoft.com/office/drawing/2014/main" id="{E18C02D5-B939-BFF8-7657-D0B3D73FC719}"/>
              </a:ext>
            </a:extLst>
          </p:cNvPr>
          <p:cNvSpPr txBox="1"/>
          <p:nvPr/>
        </p:nvSpPr>
        <p:spPr>
          <a:xfrm>
            <a:off x="1962418" y="1551964"/>
            <a:ext cx="9429832" cy="3139321"/>
          </a:xfrm>
          <a:prstGeom prst="rect">
            <a:avLst/>
          </a:prstGeom>
          <a:noFill/>
        </p:spPr>
        <p:txBody>
          <a:bodyPr wrap="square">
            <a:spAutoFit/>
          </a:bodyPr>
          <a:lstStyle/>
          <a:p>
            <a:pPr marL="285750" lvl="0" indent="-285750" fontAlgn="base">
              <a:buFont typeface="Arial" panose="020B0604020202020204" pitchFamily="34" charset="0"/>
              <a:buChar char="•"/>
            </a:pPr>
            <a:endParaRPr lang="en-US"/>
          </a:p>
          <a:p>
            <a:pPr marL="285750" lvl="0" indent="-285750" fontAlgn="base">
              <a:buFont typeface="Arial" panose="020B0604020202020204" pitchFamily="34" charset="0"/>
              <a:buChar char="•"/>
            </a:pPr>
            <a:r>
              <a:rPr lang="en-US"/>
              <a:t>Welcome</a:t>
            </a:r>
          </a:p>
          <a:p>
            <a:pPr marL="285750" lvl="0" indent="-285750" fontAlgn="base">
              <a:buFont typeface="Arial" panose="020B0604020202020204" pitchFamily="34" charset="0"/>
              <a:buChar char="•"/>
            </a:pPr>
            <a:endParaRPr lang="en-US"/>
          </a:p>
          <a:p>
            <a:pPr marL="285750" lvl="0" indent="-285750" fontAlgn="base">
              <a:buFont typeface="Arial" panose="020B0604020202020204" pitchFamily="34" charset="0"/>
              <a:buChar char="•"/>
            </a:pPr>
            <a:r>
              <a:rPr lang="en-US"/>
              <a:t>Intro to Paid Campaign resources - Shivasagar Biradar</a:t>
            </a:r>
          </a:p>
          <a:p>
            <a:pPr marL="285750" lvl="0" indent="-285750" fontAlgn="base">
              <a:buFont typeface="Arial" panose="020B0604020202020204" pitchFamily="34" charset="0"/>
              <a:buChar char="•"/>
            </a:pPr>
            <a:endParaRPr lang="en-US"/>
          </a:p>
          <a:p>
            <a:pPr marL="285750" lvl="0" indent="-285750" fontAlgn="base">
              <a:buFont typeface="Arial" panose="020B0604020202020204" pitchFamily="34" charset="0"/>
              <a:buChar char="•"/>
            </a:pPr>
            <a:r>
              <a:rPr lang="en-US"/>
              <a:t>Demo on how to pull website metrics using Marketing Performance Hub (MPH) - Sandeep Kamboj</a:t>
            </a:r>
          </a:p>
          <a:p>
            <a:pPr marL="285750" indent="-285750" fontAlgn="base">
              <a:buFont typeface="Arial" panose="020B0604020202020204" pitchFamily="34" charset="0"/>
              <a:buChar char="•"/>
            </a:pPr>
            <a:endParaRPr lang="en-US"/>
          </a:p>
          <a:p>
            <a:pPr marL="285750" indent="-285750" fontAlgn="base">
              <a:buFont typeface="Arial" panose="020B0604020202020204" pitchFamily="34" charset="0"/>
              <a:buChar char="•"/>
            </a:pPr>
            <a:r>
              <a:rPr lang="en-US"/>
              <a:t>Q&amp;A</a:t>
            </a:r>
          </a:p>
          <a:p>
            <a:endParaRPr lang="en-US">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335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3FFB10-878E-0CD7-8E95-6DD7C8C36966}"/>
              </a:ext>
            </a:extLst>
          </p:cNvPr>
          <p:cNvSpPr>
            <a:spLocks noGrp="1"/>
          </p:cNvSpPr>
          <p:nvPr>
            <p:ph type="body" sz="quarter" idx="11"/>
          </p:nvPr>
        </p:nvSpPr>
        <p:spPr/>
        <p:txBody>
          <a:bodyPr lIns="91440" tIns="45720" rIns="91440" bIns="45720" anchor="t">
            <a:noAutofit/>
          </a:bodyPr>
          <a:lstStyle/>
          <a:p>
            <a:r>
              <a:rPr lang="en-US">
                <a:cs typeface="Arial"/>
              </a:rPr>
              <a:t>Shivasagar Biradar</a:t>
            </a:r>
            <a:endParaRPr lang="en-US"/>
          </a:p>
        </p:txBody>
      </p:sp>
      <p:sp>
        <p:nvSpPr>
          <p:cNvPr id="2" name="Title 1">
            <a:extLst>
              <a:ext uri="{FF2B5EF4-FFF2-40B4-BE49-F238E27FC236}">
                <a16:creationId xmlns:a16="http://schemas.microsoft.com/office/drawing/2014/main" id="{7F6C5644-711A-25EC-9948-82810157AC73}"/>
              </a:ext>
            </a:extLst>
          </p:cNvPr>
          <p:cNvSpPr>
            <a:spLocks noGrp="1"/>
          </p:cNvSpPr>
          <p:nvPr>
            <p:ph type="ctrTitle"/>
          </p:nvPr>
        </p:nvSpPr>
        <p:spPr/>
        <p:txBody>
          <a:bodyPr lIns="91440" tIns="45720" rIns="91440" bIns="45720" anchor="b" anchorCtr="0"/>
          <a:lstStyle/>
          <a:p>
            <a:r>
              <a:rPr lang="en-US"/>
              <a:t>Intro to Paid Campaign resources </a:t>
            </a:r>
          </a:p>
        </p:txBody>
      </p:sp>
      <p:sp>
        <p:nvSpPr>
          <p:cNvPr id="6" name="Subtitle 5">
            <a:extLst>
              <a:ext uri="{FF2B5EF4-FFF2-40B4-BE49-F238E27FC236}">
                <a16:creationId xmlns:a16="http://schemas.microsoft.com/office/drawing/2014/main" id="{A6FA3F35-2A98-A6F5-EC87-BFD79E96D5CD}"/>
              </a:ext>
            </a:extLst>
          </p:cNvPr>
          <p:cNvSpPr>
            <a:spLocks noGrp="1"/>
          </p:cNvSpPr>
          <p:nvPr>
            <p:ph type="subTitle" idx="1"/>
          </p:nvPr>
        </p:nvSpPr>
        <p:spPr/>
        <p:txBody>
          <a:bodyPr/>
          <a:lstStyle/>
          <a:p>
            <a:r>
              <a:rPr lang="en-US"/>
              <a:t>Marketing Operations Open Office Hours October 8, 2025</a:t>
            </a:r>
          </a:p>
        </p:txBody>
      </p:sp>
    </p:spTree>
    <p:extLst>
      <p:ext uri="{BB962C8B-B14F-4D97-AF65-F5344CB8AC3E}">
        <p14:creationId xmlns:p14="http://schemas.microsoft.com/office/powerpoint/2010/main" val="390740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4718"/>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4850-1DF9-881D-6EE2-84453CD1B18B}"/>
              </a:ext>
            </a:extLst>
          </p:cNvPr>
          <p:cNvSpPr>
            <a:spLocks noGrp="1"/>
          </p:cNvSpPr>
          <p:nvPr>
            <p:ph type="title"/>
          </p:nvPr>
        </p:nvSpPr>
        <p:spPr/>
        <p:txBody>
          <a:bodyPr/>
          <a:lstStyle/>
          <a:p>
            <a:r>
              <a:rPr lang="en-US"/>
              <a:t>Resources section under Marketing Operations toolbox</a:t>
            </a:r>
          </a:p>
        </p:txBody>
      </p:sp>
      <p:sp>
        <p:nvSpPr>
          <p:cNvPr id="3" name="Footer Placeholder 2">
            <a:extLst>
              <a:ext uri="{FF2B5EF4-FFF2-40B4-BE49-F238E27FC236}">
                <a16:creationId xmlns:a16="http://schemas.microsoft.com/office/drawing/2014/main" id="{74A64E7F-6479-5FE8-DDA0-AA790E01BCF9}"/>
              </a:ext>
            </a:extLst>
          </p:cNvPr>
          <p:cNvSpPr>
            <a:spLocks noGrp="1"/>
          </p:cNvSpPr>
          <p:nvPr>
            <p:ph type="ftr" sz="quarter" idx="3"/>
          </p:nvPr>
        </p:nvSpPr>
        <p:spPr/>
        <p:txBody>
          <a:bodyPr/>
          <a:lstStyle/>
          <a:p>
            <a:endParaRPr lang="en-US"/>
          </a:p>
        </p:txBody>
      </p:sp>
      <p:pic>
        <p:nvPicPr>
          <p:cNvPr id="4" name="Picture 3">
            <a:extLst>
              <a:ext uri="{FF2B5EF4-FFF2-40B4-BE49-F238E27FC236}">
                <a16:creationId xmlns:a16="http://schemas.microsoft.com/office/drawing/2014/main" id="{EEBEE65D-78F2-2918-C929-EFABCF8A5B75}"/>
              </a:ext>
            </a:extLst>
          </p:cNvPr>
          <p:cNvPicPr>
            <a:picLocks noChangeAspect="1"/>
          </p:cNvPicPr>
          <p:nvPr/>
        </p:nvPicPr>
        <p:blipFill>
          <a:blip r:embed="rId3"/>
          <a:stretch>
            <a:fillRect/>
          </a:stretch>
        </p:blipFill>
        <p:spPr>
          <a:xfrm>
            <a:off x="2209800" y="1425398"/>
            <a:ext cx="7772400" cy="4007203"/>
          </a:xfrm>
          <a:prstGeom prst="rect">
            <a:avLst/>
          </a:prstGeom>
          <a:effectLst>
            <a:outerShdw blurRad="174671" dir="2700000" algn="tl" rotWithShape="0">
              <a:prstClr val="black">
                <a:alpha val="40000"/>
              </a:prstClr>
            </a:outerShdw>
            <a:reflection endPos="0" dir="5400000" sy="-100000" algn="bl" rotWithShape="0"/>
          </a:effectLst>
        </p:spPr>
      </p:pic>
      <p:sp>
        <p:nvSpPr>
          <p:cNvPr id="5" name="Rounded Rectangle 4">
            <a:extLst>
              <a:ext uri="{FF2B5EF4-FFF2-40B4-BE49-F238E27FC236}">
                <a16:creationId xmlns:a16="http://schemas.microsoft.com/office/drawing/2014/main" id="{CB8F13A6-F951-86B9-D240-26BFAA15DB43}"/>
              </a:ext>
            </a:extLst>
          </p:cNvPr>
          <p:cNvSpPr/>
          <p:nvPr/>
        </p:nvSpPr>
        <p:spPr>
          <a:xfrm>
            <a:off x="2360141" y="4275438"/>
            <a:ext cx="2335427" cy="531340"/>
          </a:xfrm>
          <a:prstGeom prst="roundRect">
            <a:avLst/>
          </a:prstGeom>
          <a:solidFill>
            <a:schemeClr val="accent2">
              <a:alpha val="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6" name="Frame 5">
            <a:extLst>
              <a:ext uri="{FF2B5EF4-FFF2-40B4-BE49-F238E27FC236}">
                <a16:creationId xmlns:a16="http://schemas.microsoft.com/office/drawing/2014/main" id="{EFC93D3D-0E2D-F120-BA1E-CF9BFE801713}"/>
              </a:ext>
            </a:extLst>
          </p:cNvPr>
          <p:cNvSpPr/>
          <p:nvPr/>
        </p:nvSpPr>
        <p:spPr>
          <a:xfrm>
            <a:off x="2360141" y="4275438"/>
            <a:ext cx="2335427" cy="548640"/>
          </a:xfrm>
          <a:prstGeom prst="frame">
            <a:avLst/>
          </a:prstGeom>
          <a:solidFill>
            <a:srgbClr val="FF0000">
              <a:alpha val="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solidFill>
                <a:schemeClr val="tx1"/>
              </a:solidFill>
            </a:endParaRPr>
          </a:p>
        </p:txBody>
      </p:sp>
      <p:sp>
        <p:nvSpPr>
          <p:cNvPr id="7" name="Rounded Rectangle 6">
            <a:extLst>
              <a:ext uri="{FF2B5EF4-FFF2-40B4-BE49-F238E27FC236}">
                <a16:creationId xmlns:a16="http://schemas.microsoft.com/office/drawing/2014/main" id="{E13942AB-6E65-7653-1EFD-0B7C9C81DB84}"/>
              </a:ext>
            </a:extLst>
          </p:cNvPr>
          <p:cNvSpPr/>
          <p:nvPr/>
        </p:nvSpPr>
        <p:spPr>
          <a:xfrm>
            <a:off x="6720113" y="4441371"/>
            <a:ext cx="1509487" cy="443314"/>
          </a:xfrm>
          <a:prstGeom prst="roundRect">
            <a:avLst/>
          </a:prstGeom>
          <a:solidFill>
            <a:schemeClr val="accent2">
              <a:alpha val="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677225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24718"/>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D9AA-893D-AB16-5381-D98A6C65AC34}"/>
              </a:ext>
            </a:extLst>
          </p:cNvPr>
          <p:cNvSpPr>
            <a:spLocks noGrp="1"/>
          </p:cNvSpPr>
          <p:nvPr>
            <p:ph type="title"/>
          </p:nvPr>
        </p:nvSpPr>
        <p:spPr/>
        <p:txBody>
          <a:bodyPr/>
          <a:lstStyle/>
          <a:p>
            <a:r>
              <a:rPr lang="en-US"/>
              <a:t>LinkedIn paid campaign resources </a:t>
            </a:r>
          </a:p>
        </p:txBody>
      </p:sp>
      <p:sp>
        <p:nvSpPr>
          <p:cNvPr id="3" name="Footer Placeholder 2">
            <a:extLst>
              <a:ext uri="{FF2B5EF4-FFF2-40B4-BE49-F238E27FC236}">
                <a16:creationId xmlns:a16="http://schemas.microsoft.com/office/drawing/2014/main" id="{7D882EB1-C92D-8268-D37A-C08A48892ED3}"/>
              </a:ext>
            </a:extLst>
          </p:cNvPr>
          <p:cNvSpPr>
            <a:spLocks noGrp="1"/>
          </p:cNvSpPr>
          <p:nvPr>
            <p:ph type="ftr" sz="quarter" idx="3"/>
          </p:nvPr>
        </p:nvSpPr>
        <p:spPr/>
        <p:txBody>
          <a:bodyPr/>
          <a:lstStyle/>
          <a:p>
            <a:endParaRPr lang="en-US"/>
          </a:p>
        </p:txBody>
      </p:sp>
      <p:pic>
        <p:nvPicPr>
          <p:cNvPr id="4" name="Picture 3">
            <a:extLst>
              <a:ext uri="{FF2B5EF4-FFF2-40B4-BE49-F238E27FC236}">
                <a16:creationId xmlns:a16="http://schemas.microsoft.com/office/drawing/2014/main" id="{20FD54A5-DF2A-1D17-D5B1-498EEA0654BB}"/>
              </a:ext>
            </a:extLst>
          </p:cNvPr>
          <p:cNvPicPr>
            <a:picLocks noChangeAspect="1"/>
          </p:cNvPicPr>
          <p:nvPr/>
        </p:nvPicPr>
        <p:blipFill>
          <a:blip r:embed="rId3"/>
          <a:stretch>
            <a:fillRect/>
          </a:stretch>
        </p:blipFill>
        <p:spPr>
          <a:xfrm>
            <a:off x="2209800" y="1554079"/>
            <a:ext cx="7772400" cy="3749841"/>
          </a:xfrm>
          <a:prstGeom prst="rect">
            <a:avLst/>
          </a:prstGeom>
          <a:effectLst>
            <a:outerShdw blurRad="41181" dist="102592" dir="2700000" algn="tl" rotWithShape="0">
              <a:prstClr val="black">
                <a:alpha val="40000"/>
              </a:prstClr>
            </a:outerShdw>
          </a:effectLst>
        </p:spPr>
      </p:pic>
    </p:spTree>
    <p:extLst>
      <p:ext uri="{BB962C8B-B14F-4D97-AF65-F5344CB8AC3E}">
        <p14:creationId xmlns:p14="http://schemas.microsoft.com/office/powerpoint/2010/main" val="2165505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9F31-BF85-614E-9D06-00989F090129}"/>
              </a:ext>
            </a:extLst>
          </p:cNvPr>
          <p:cNvSpPr>
            <a:spLocks noGrp="1"/>
          </p:cNvSpPr>
          <p:nvPr>
            <p:ph type="title"/>
          </p:nvPr>
        </p:nvSpPr>
        <p:spPr/>
        <p:txBody>
          <a:bodyPr/>
          <a:lstStyle/>
          <a:p>
            <a:r>
              <a:rPr lang="en-US"/>
              <a:t>LinkedIn Ad Copy Intake Template</a:t>
            </a:r>
          </a:p>
        </p:txBody>
      </p:sp>
      <p:sp>
        <p:nvSpPr>
          <p:cNvPr id="7" name="Rectangle: Rounded Corners 6">
            <a:extLst>
              <a:ext uri="{FF2B5EF4-FFF2-40B4-BE49-F238E27FC236}">
                <a16:creationId xmlns:a16="http://schemas.microsoft.com/office/drawing/2014/main" id="{5853AA08-F1D5-EC49-97EC-8A66AE278B3F}"/>
              </a:ext>
            </a:extLst>
          </p:cNvPr>
          <p:cNvSpPr/>
          <p:nvPr/>
        </p:nvSpPr>
        <p:spPr>
          <a:xfrm>
            <a:off x="750235" y="1441739"/>
            <a:ext cx="3517120" cy="4512624"/>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nchorCtr="0"/>
          <a:lstStyle/>
          <a:p>
            <a:pPr>
              <a:spcAft>
                <a:spcPts val="600"/>
              </a:spcAft>
            </a:pPr>
            <a:r>
              <a:rPr lang="en-GB" sz="1600" b="1">
                <a:solidFill>
                  <a:srgbClr val="000000"/>
                </a:solidFill>
              </a:rPr>
              <a:t>LinkedIn Ad Format Template</a:t>
            </a:r>
          </a:p>
          <a:p>
            <a:pPr>
              <a:spcAft>
                <a:spcPts val="600"/>
              </a:spcAft>
            </a:pPr>
            <a:endParaRPr lang="en-GB" sz="1600" b="1">
              <a:solidFill>
                <a:srgbClr val="000000"/>
              </a:solidFill>
            </a:endParaRPr>
          </a:p>
          <a:p>
            <a:pPr>
              <a:spcAft>
                <a:spcPts val="600"/>
              </a:spcAft>
            </a:pPr>
            <a:r>
              <a:rPr lang="en-GB" sz="1600">
                <a:solidFill>
                  <a:srgbClr val="000000"/>
                </a:solidFill>
              </a:rPr>
              <a:t>The LinkedIn Ad Intake Template is a structured tool designed </a:t>
            </a:r>
            <a:r>
              <a:rPr lang="en-GB" sz="1600" b="1">
                <a:solidFill>
                  <a:srgbClr val="000000"/>
                </a:solidFill>
              </a:rPr>
              <a:t>to simplify the ad creation process</a:t>
            </a:r>
            <a:r>
              <a:rPr lang="en-GB" sz="1600">
                <a:solidFill>
                  <a:srgbClr val="000000"/>
                </a:solidFill>
              </a:rPr>
              <a:t>. It allows teams to input essential ad components such as </a:t>
            </a:r>
            <a:r>
              <a:rPr lang="en-GB" sz="1600" b="1">
                <a:solidFill>
                  <a:srgbClr val="000000"/>
                </a:solidFill>
              </a:rPr>
              <a:t>copy</a:t>
            </a:r>
            <a:r>
              <a:rPr lang="en-GB" sz="1600">
                <a:solidFill>
                  <a:srgbClr val="000000"/>
                </a:solidFill>
              </a:rPr>
              <a:t>, </a:t>
            </a:r>
            <a:r>
              <a:rPr lang="en-GB" sz="1600" b="1">
                <a:solidFill>
                  <a:srgbClr val="000000"/>
                </a:solidFill>
              </a:rPr>
              <a:t>visuals</a:t>
            </a:r>
            <a:r>
              <a:rPr lang="en-GB" sz="1600">
                <a:solidFill>
                  <a:srgbClr val="000000"/>
                </a:solidFill>
              </a:rPr>
              <a:t>, and </a:t>
            </a:r>
            <a:r>
              <a:rPr lang="en-GB" sz="1600" b="1">
                <a:solidFill>
                  <a:srgbClr val="000000"/>
                </a:solidFill>
              </a:rPr>
              <a:t>calls-to-action</a:t>
            </a:r>
            <a:r>
              <a:rPr lang="en-GB" sz="1600">
                <a:solidFill>
                  <a:srgbClr val="000000"/>
                </a:solidFill>
              </a:rPr>
              <a:t>, helping organize campaign details and streamline execution. The template covers most of LinkedIn’s supported ad formats, ensuring consistency and making it easier to select the right format based on campaign goals.</a:t>
            </a:r>
            <a:endParaRPr lang="en-US" sz="1600">
              <a:solidFill>
                <a:srgbClr val="000000"/>
              </a:solidFill>
              <a:ea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FF4270DD-3D80-8448-B6B2-192F2A8E6898}"/>
              </a:ext>
            </a:extLst>
          </p:cNvPr>
          <p:cNvGrpSpPr/>
          <p:nvPr/>
        </p:nvGrpSpPr>
        <p:grpSpPr>
          <a:xfrm>
            <a:off x="3940632" y="1465951"/>
            <a:ext cx="1408608" cy="4464200"/>
            <a:chOff x="3959463" y="1519851"/>
            <a:chExt cx="1408608" cy="4464200"/>
          </a:xfrm>
        </p:grpSpPr>
        <p:sp>
          <p:nvSpPr>
            <p:cNvPr id="8" name="Rectangle: Rounded Corners 7">
              <a:extLst>
                <a:ext uri="{FF2B5EF4-FFF2-40B4-BE49-F238E27FC236}">
                  <a16:creationId xmlns:a16="http://schemas.microsoft.com/office/drawing/2014/main" id="{2DB7DD9F-931C-D44E-848F-7B35943478B7}"/>
                </a:ext>
              </a:extLst>
            </p:cNvPr>
            <p:cNvSpPr/>
            <p:nvPr/>
          </p:nvSpPr>
          <p:spPr>
            <a:xfrm rot="10800000">
              <a:off x="3959463" y="1519851"/>
              <a:ext cx="659174" cy="4464200"/>
            </a:xfrm>
            <a:custGeom>
              <a:avLst/>
              <a:gdLst>
                <a:gd name="connsiteX0" fmla="*/ 0 w 1541806"/>
                <a:gd name="connsiteY0" fmla="*/ 770903 h 4645573"/>
                <a:gd name="connsiteX1" fmla="*/ 770903 w 1541806"/>
                <a:gd name="connsiteY1" fmla="*/ 0 h 4645573"/>
                <a:gd name="connsiteX2" fmla="*/ 770903 w 1541806"/>
                <a:gd name="connsiteY2" fmla="*/ 0 h 4645573"/>
                <a:gd name="connsiteX3" fmla="*/ 1541806 w 1541806"/>
                <a:gd name="connsiteY3" fmla="*/ 770903 h 4645573"/>
                <a:gd name="connsiteX4" fmla="*/ 1541806 w 1541806"/>
                <a:gd name="connsiteY4" fmla="*/ 3874670 h 4645573"/>
                <a:gd name="connsiteX5" fmla="*/ 770903 w 1541806"/>
                <a:gd name="connsiteY5" fmla="*/ 4645573 h 4645573"/>
                <a:gd name="connsiteX6" fmla="*/ 770903 w 1541806"/>
                <a:gd name="connsiteY6" fmla="*/ 4645573 h 4645573"/>
                <a:gd name="connsiteX7" fmla="*/ 0 w 1541806"/>
                <a:gd name="connsiteY7" fmla="*/ 3874670 h 4645573"/>
                <a:gd name="connsiteX8" fmla="*/ 0 w 1541806"/>
                <a:gd name="connsiteY8" fmla="*/ 770903 h 4645573"/>
                <a:gd name="connsiteX0" fmla="*/ 1541806 w 1633246"/>
                <a:gd name="connsiteY0" fmla="*/ 770903 h 4645573"/>
                <a:gd name="connsiteX1" fmla="*/ 1541806 w 1633246"/>
                <a:gd name="connsiteY1" fmla="*/ 3874670 h 4645573"/>
                <a:gd name="connsiteX2" fmla="*/ 770903 w 1633246"/>
                <a:gd name="connsiteY2" fmla="*/ 4645573 h 4645573"/>
                <a:gd name="connsiteX3" fmla="*/ 770903 w 1633246"/>
                <a:gd name="connsiteY3" fmla="*/ 4645573 h 4645573"/>
                <a:gd name="connsiteX4" fmla="*/ 0 w 1633246"/>
                <a:gd name="connsiteY4" fmla="*/ 3874670 h 4645573"/>
                <a:gd name="connsiteX5" fmla="*/ 0 w 1633246"/>
                <a:gd name="connsiteY5" fmla="*/ 770903 h 4645573"/>
                <a:gd name="connsiteX6" fmla="*/ 770903 w 1633246"/>
                <a:gd name="connsiteY6" fmla="*/ 0 h 4645573"/>
                <a:gd name="connsiteX7" fmla="*/ 770903 w 1633246"/>
                <a:gd name="connsiteY7" fmla="*/ 0 h 4645573"/>
                <a:gd name="connsiteX8" fmla="*/ 1633246 w 1633246"/>
                <a:gd name="connsiteY8" fmla="*/ 862343 h 4645573"/>
                <a:gd name="connsiteX0" fmla="*/ 1541806 w 1541806"/>
                <a:gd name="connsiteY0" fmla="*/ 770903 h 4645573"/>
                <a:gd name="connsiteX1" fmla="*/ 1541806 w 1541806"/>
                <a:gd name="connsiteY1" fmla="*/ 3874670 h 4645573"/>
                <a:gd name="connsiteX2" fmla="*/ 770903 w 1541806"/>
                <a:gd name="connsiteY2" fmla="*/ 4645573 h 4645573"/>
                <a:gd name="connsiteX3" fmla="*/ 770903 w 1541806"/>
                <a:gd name="connsiteY3" fmla="*/ 4645573 h 4645573"/>
                <a:gd name="connsiteX4" fmla="*/ 0 w 1541806"/>
                <a:gd name="connsiteY4" fmla="*/ 3874670 h 4645573"/>
                <a:gd name="connsiteX5" fmla="*/ 0 w 1541806"/>
                <a:gd name="connsiteY5" fmla="*/ 770903 h 4645573"/>
                <a:gd name="connsiteX6" fmla="*/ 770903 w 1541806"/>
                <a:gd name="connsiteY6" fmla="*/ 0 h 4645573"/>
                <a:gd name="connsiteX7" fmla="*/ 770903 w 1541806"/>
                <a:gd name="connsiteY7" fmla="*/ 0 h 4645573"/>
                <a:gd name="connsiteX0" fmla="*/ 1541806 w 1541806"/>
                <a:gd name="connsiteY0" fmla="*/ 3874670 h 4645573"/>
                <a:gd name="connsiteX1" fmla="*/ 770903 w 1541806"/>
                <a:gd name="connsiteY1" fmla="*/ 4645573 h 4645573"/>
                <a:gd name="connsiteX2" fmla="*/ 770903 w 1541806"/>
                <a:gd name="connsiteY2" fmla="*/ 4645573 h 4645573"/>
                <a:gd name="connsiteX3" fmla="*/ 0 w 1541806"/>
                <a:gd name="connsiteY3" fmla="*/ 3874670 h 4645573"/>
                <a:gd name="connsiteX4" fmla="*/ 0 w 1541806"/>
                <a:gd name="connsiteY4" fmla="*/ 770903 h 4645573"/>
                <a:gd name="connsiteX5" fmla="*/ 770903 w 1541806"/>
                <a:gd name="connsiteY5" fmla="*/ 0 h 4645573"/>
                <a:gd name="connsiteX6" fmla="*/ 770903 w 1541806"/>
                <a:gd name="connsiteY6" fmla="*/ 0 h 4645573"/>
                <a:gd name="connsiteX0" fmla="*/ 770903 w 770903"/>
                <a:gd name="connsiteY0" fmla="*/ 4645573 h 4645573"/>
                <a:gd name="connsiteX1" fmla="*/ 770903 w 770903"/>
                <a:gd name="connsiteY1" fmla="*/ 4645573 h 4645573"/>
                <a:gd name="connsiteX2" fmla="*/ 0 w 770903"/>
                <a:gd name="connsiteY2" fmla="*/ 3874670 h 4645573"/>
                <a:gd name="connsiteX3" fmla="*/ 0 w 770903"/>
                <a:gd name="connsiteY3" fmla="*/ 770903 h 4645573"/>
                <a:gd name="connsiteX4" fmla="*/ 770903 w 770903"/>
                <a:gd name="connsiteY4" fmla="*/ 0 h 4645573"/>
                <a:gd name="connsiteX5" fmla="*/ 770903 w 770903"/>
                <a:gd name="connsiteY5" fmla="*/ 0 h 464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903" h="4645573">
                  <a:moveTo>
                    <a:pt x="770903" y="4645573"/>
                  </a:moveTo>
                  <a:lnTo>
                    <a:pt x="770903" y="4645573"/>
                  </a:lnTo>
                  <a:cubicBezTo>
                    <a:pt x="345145" y="4645573"/>
                    <a:pt x="0" y="4300428"/>
                    <a:pt x="0" y="3874670"/>
                  </a:cubicBezTo>
                  <a:lnTo>
                    <a:pt x="0" y="770903"/>
                  </a:lnTo>
                  <a:cubicBezTo>
                    <a:pt x="0" y="345145"/>
                    <a:pt x="345145" y="0"/>
                    <a:pt x="770903" y="0"/>
                  </a:cubicBezTo>
                  <a:lnTo>
                    <a:pt x="770903" y="0"/>
                  </a:lnTo>
                </a:path>
              </a:pathLst>
            </a:custGeom>
            <a:noFill/>
            <a:ln w="19050" cap="rnd">
              <a:solidFill>
                <a:srgbClr val="CACED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cxnSp>
          <p:nvCxnSpPr>
            <p:cNvPr id="9" name="Straight Arrow Connector 8">
              <a:extLst>
                <a:ext uri="{FF2B5EF4-FFF2-40B4-BE49-F238E27FC236}">
                  <a16:creationId xmlns:a16="http://schemas.microsoft.com/office/drawing/2014/main" id="{38FEA0C1-76D3-F848-9EA0-590631387E99}"/>
                </a:ext>
              </a:extLst>
            </p:cNvPr>
            <p:cNvCxnSpPr>
              <a:cxnSpLocks/>
            </p:cNvCxnSpPr>
            <p:nvPr/>
          </p:nvCxnSpPr>
          <p:spPr>
            <a:xfrm>
              <a:off x="4623371" y="3751951"/>
              <a:ext cx="744700" cy="0"/>
            </a:xfrm>
            <a:prstGeom prst="straightConnector1">
              <a:avLst/>
            </a:prstGeom>
            <a:ln w="19050" cap="rnd">
              <a:solidFill>
                <a:srgbClr val="CACED1"/>
              </a:solidFill>
              <a:round/>
              <a:tailEnd type="oval" w="lg" len="lg"/>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A38FE24A-81A4-003B-FD1E-FC8C5E5D2175}"/>
              </a:ext>
            </a:extLst>
          </p:cNvPr>
          <p:cNvPicPr>
            <a:picLocks noChangeAspect="1"/>
          </p:cNvPicPr>
          <p:nvPr/>
        </p:nvPicPr>
        <p:blipFill>
          <a:blip r:embed="rId2"/>
          <a:stretch>
            <a:fillRect/>
          </a:stretch>
        </p:blipFill>
        <p:spPr>
          <a:xfrm>
            <a:off x="6096000" y="2351383"/>
            <a:ext cx="5276145" cy="2693335"/>
          </a:xfrm>
          <a:prstGeom prst="rect">
            <a:avLst/>
          </a:prstGeom>
          <a:effectLst>
            <a:outerShdw blurRad="174671" dir="2700000" algn="tl" rotWithShape="0">
              <a:prstClr val="black">
                <a:alpha val="40000"/>
              </a:prstClr>
            </a:outerShdw>
            <a:reflection endPos="0" dir="5400000" sy="-100000" algn="bl" rotWithShape="0"/>
          </a:effectLst>
        </p:spPr>
      </p:pic>
    </p:spTree>
    <p:extLst>
      <p:ext uri="{BB962C8B-B14F-4D97-AF65-F5344CB8AC3E}">
        <p14:creationId xmlns:p14="http://schemas.microsoft.com/office/powerpoint/2010/main" val="126328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FE54B-7FB3-38D1-9D6A-D59D9C124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5A721-E700-A3FD-A197-9D33BC305D2C}"/>
              </a:ext>
            </a:extLst>
          </p:cNvPr>
          <p:cNvSpPr>
            <a:spLocks noGrp="1"/>
          </p:cNvSpPr>
          <p:nvPr>
            <p:ph type="title"/>
          </p:nvPr>
        </p:nvSpPr>
        <p:spPr/>
        <p:txBody>
          <a:bodyPr/>
          <a:lstStyle/>
          <a:p>
            <a:r>
              <a:rPr lang="en-US"/>
              <a:t>LinkedIn persona / audience template​</a:t>
            </a:r>
          </a:p>
        </p:txBody>
      </p:sp>
      <p:sp>
        <p:nvSpPr>
          <p:cNvPr id="7" name="Rectangle: Rounded Corners 6">
            <a:extLst>
              <a:ext uri="{FF2B5EF4-FFF2-40B4-BE49-F238E27FC236}">
                <a16:creationId xmlns:a16="http://schemas.microsoft.com/office/drawing/2014/main" id="{CA0AD2A2-F34E-4882-2893-FE9C1243FA65}"/>
              </a:ext>
            </a:extLst>
          </p:cNvPr>
          <p:cNvSpPr/>
          <p:nvPr/>
        </p:nvSpPr>
        <p:spPr>
          <a:xfrm>
            <a:off x="750234" y="1441739"/>
            <a:ext cx="3683979" cy="4512624"/>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nchorCtr="0"/>
          <a:lstStyle/>
          <a:p>
            <a:pPr>
              <a:spcAft>
                <a:spcPts val="600"/>
              </a:spcAft>
            </a:pPr>
            <a:r>
              <a:rPr lang="en-GB" sz="1600" b="1">
                <a:solidFill>
                  <a:srgbClr val="000000"/>
                </a:solidFill>
              </a:rPr>
              <a:t>Audience Template</a:t>
            </a:r>
          </a:p>
          <a:p>
            <a:pPr>
              <a:spcAft>
                <a:spcPts val="600"/>
              </a:spcAft>
            </a:pPr>
            <a:endParaRPr lang="en-GB" sz="1600" b="1">
              <a:solidFill>
                <a:srgbClr val="000000"/>
              </a:solidFill>
            </a:endParaRPr>
          </a:p>
          <a:p>
            <a:pPr>
              <a:spcAft>
                <a:spcPts val="600"/>
              </a:spcAft>
            </a:pPr>
            <a:r>
              <a:rPr lang="en-GB" sz="1600">
                <a:solidFill>
                  <a:srgbClr val="000000"/>
                </a:solidFill>
              </a:rPr>
              <a:t>The LinkedIn Audience Intake Template helps marketers define and organize key audience attributes such as </a:t>
            </a:r>
            <a:r>
              <a:rPr lang="en-GB" sz="1600" b="1">
                <a:solidFill>
                  <a:srgbClr val="000000"/>
                </a:solidFill>
              </a:rPr>
              <a:t>personas</a:t>
            </a:r>
            <a:r>
              <a:rPr lang="en-GB" sz="1600">
                <a:solidFill>
                  <a:srgbClr val="000000"/>
                </a:solidFill>
              </a:rPr>
              <a:t>, </a:t>
            </a:r>
            <a:r>
              <a:rPr lang="en-GB" sz="1600" b="1">
                <a:solidFill>
                  <a:srgbClr val="000000"/>
                </a:solidFill>
              </a:rPr>
              <a:t>industries</a:t>
            </a:r>
            <a:r>
              <a:rPr lang="en-GB" sz="1600">
                <a:solidFill>
                  <a:srgbClr val="000000"/>
                </a:solidFill>
              </a:rPr>
              <a:t>, </a:t>
            </a:r>
            <a:r>
              <a:rPr lang="en-GB" sz="1600" b="1">
                <a:solidFill>
                  <a:srgbClr val="000000"/>
                </a:solidFill>
              </a:rPr>
              <a:t>job roles</a:t>
            </a:r>
            <a:r>
              <a:rPr lang="en-GB" sz="1600">
                <a:solidFill>
                  <a:srgbClr val="000000"/>
                </a:solidFill>
              </a:rPr>
              <a:t>, </a:t>
            </a:r>
            <a:r>
              <a:rPr lang="en-GB" sz="1600" b="1">
                <a:solidFill>
                  <a:srgbClr val="000000"/>
                </a:solidFill>
              </a:rPr>
              <a:t>seniorities</a:t>
            </a:r>
            <a:r>
              <a:rPr lang="en-GB" sz="1600">
                <a:solidFill>
                  <a:srgbClr val="000000"/>
                </a:solidFill>
              </a:rPr>
              <a:t>, and </a:t>
            </a:r>
            <a:r>
              <a:rPr lang="en-GB" sz="1600" b="1">
                <a:solidFill>
                  <a:srgbClr val="000000"/>
                </a:solidFill>
              </a:rPr>
              <a:t>demographics</a:t>
            </a:r>
            <a:r>
              <a:rPr lang="en-GB" sz="1600">
                <a:solidFill>
                  <a:srgbClr val="000000"/>
                </a:solidFill>
              </a:rPr>
              <a:t>. It supports effective campaign targeting by aligning audience strategy across teams and ensuring consistency throughout the planning process. The template is built based on the IQVIA persona framework, making it easier to tailor campaigns to relevant audience segments and marketing objectives.</a:t>
            </a:r>
            <a:endParaRPr lang="en-US" sz="1600">
              <a:solidFill>
                <a:srgbClr val="000000"/>
              </a:solidFill>
              <a:ea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DB35E903-1738-6848-0D03-BAA6C26B3392}"/>
              </a:ext>
            </a:extLst>
          </p:cNvPr>
          <p:cNvGrpSpPr/>
          <p:nvPr/>
        </p:nvGrpSpPr>
        <p:grpSpPr>
          <a:xfrm>
            <a:off x="3940632" y="1465951"/>
            <a:ext cx="1408608" cy="4464200"/>
            <a:chOff x="3959463" y="1519851"/>
            <a:chExt cx="1408608" cy="4464200"/>
          </a:xfrm>
        </p:grpSpPr>
        <p:sp>
          <p:nvSpPr>
            <p:cNvPr id="8" name="Rectangle: Rounded Corners 7">
              <a:extLst>
                <a:ext uri="{FF2B5EF4-FFF2-40B4-BE49-F238E27FC236}">
                  <a16:creationId xmlns:a16="http://schemas.microsoft.com/office/drawing/2014/main" id="{D65F2C05-B98B-E82B-964A-F8EE89DEB8DE}"/>
                </a:ext>
              </a:extLst>
            </p:cNvPr>
            <p:cNvSpPr/>
            <p:nvPr/>
          </p:nvSpPr>
          <p:spPr>
            <a:xfrm rot="10800000">
              <a:off x="3959463" y="1519851"/>
              <a:ext cx="659174" cy="4464200"/>
            </a:xfrm>
            <a:custGeom>
              <a:avLst/>
              <a:gdLst>
                <a:gd name="connsiteX0" fmla="*/ 0 w 1541806"/>
                <a:gd name="connsiteY0" fmla="*/ 770903 h 4645573"/>
                <a:gd name="connsiteX1" fmla="*/ 770903 w 1541806"/>
                <a:gd name="connsiteY1" fmla="*/ 0 h 4645573"/>
                <a:gd name="connsiteX2" fmla="*/ 770903 w 1541806"/>
                <a:gd name="connsiteY2" fmla="*/ 0 h 4645573"/>
                <a:gd name="connsiteX3" fmla="*/ 1541806 w 1541806"/>
                <a:gd name="connsiteY3" fmla="*/ 770903 h 4645573"/>
                <a:gd name="connsiteX4" fmla="*/ 1541806 w 1541806"/>
                <a:gd name="connsiteY4" fmla="*/ 3874670 h 4645573"/>
                <a:gd name="connsiteX5" fmla="*/ 770903 w 1541806"/>
                <a:gd name="connsiteY5" fmla="*/ 4645573 h 4645573"/>
                <a:gd name="connsiteX6" fmla="*/ 770903 w 1541806"/>
                <a:gd name="connsiteY6" fmla="*/ 4645573 h 4645573"/>
                <a:gd name="connsiteX7" fmla="*/ 0 w 1541806"/>
                <a:gd name="connsiteY7" fmla="*/ 3874670 h 4645573"/>
                <a:gd name="connsiteX8" fmla="*/ 0 w 1541806"/>
                <a:gd name="connsiteY8" fmla="*/ 770903 h 4645573"/>
                <a:gd name="connsiteX0" fmla="*/ 1541806 w 1633246"/>
                <a:gd name="connsiteY0" fmla="*/ 770903 h 4645573"/>
                <a:gd name="connsiteX1" fmla="*/ 1541806 w 1633246"/>
                <a:gd name="connsiteY1" fmla="*/ 3874670 h 4645573"/>
                <a:gd name="connsiteX2" fmla="*/ 770903 w 1633246"/>
                <a:gd name="connsiteY2" fmla="*/ 4645573 h 4645573"/>
                <a:gd name="connsiteX3" fmla="*/ 770903 w 1633246"/>
                <a:gd name="connsiteY3" fmla="*/ 4645573 h 4645573"/>
                <a:gd name="connsiteX4" fmla="*/ 0 w 1633246"/>
                <a:gd name="connsiteY4" fmla="*/ 3874670 h 4645573"/>
                <a:gd name="connsiteX5" fmla="*/ 0 w 1633246"/>
                <a:gd name="connsiteY5" fmla="*/ 770903 h 4645573"/>
                <a:gd name="connsiteX6" fmla="*/ 770903 w 1633246"/>
                <a:gd name="connsiteY6" fmla="*/ 0 h 4645573"/>
                <a:gd name="connsiteX7" fmla="*/ 770903 w 1633246"/>
                <a:gd name="connsiteY7" fmla="*/ 0 h 4645573"/>
                <a:gd name="connsiteX8" fmla="*/ 1633246 w 1633246"/>
                <a:gd name="connsiteY8" fmla="*/ 862343 h 4645573"/>
                <a:gd name="connsiteX0" fmla="*/ 1541806 w 1541806"/>
                <a:gd name="connsiteY0" fmla="*/ 770903 h 4645573"/>
                <a:gd name="connsiteX1" fmla="*/ 1541806 w 1541806"/>
                <a:gd name="connsiteY1" fmla="*/ 3874670 h 4645573"/>
                <a:gd name="connsiteX2" fmla="*/ 770903 w 1541806"/>
                <a:gd name="connsiteY2" fmla="*/ 4645573 h 4645573"/>
                <a:gd name="connsiteX3" fmla="*/ 770903 w 1541806"/>
                <a:gd name="connsiteY3" fmla="*/ 4645573 h 4645573"/>
                <a:gd name="connsiteX4" fmla="*/ 0 w 1541806"/>
                <a:gd name="connsiteY4" fmla="*/ 3874670 h 4645573"/>
                <a:gd name="connsiteX5" fmla="*/ 0 w 1541806"/>
                <a:gd name="connsiteY5" fmla="*/ 770903 h 4645573"/>
                <a:gd name="connsiteX6" fmla="*/ 770903 w 1541806"/>
                <a:gd name="connsiteY6" fmla="*/ 0 h 4645573"/>
                <a:gd name="connsiteX7" fmla="*/ 770903 w 1541806"/>
                <a:gd name="connsiteY7" fmla="*/ 0 h 4645573"/>
                <a:gd name="connsiteX0" fmla="*/ 1541806 w 1541806"/>
                <a:gd name="connsiteY0" fmla="*/ 3874670 h 4645573"/>
                <a:gd name="connsiteX1" fmla="*/ 770903 w 1541806"/>
                <a:gd name="connsiteY1" fmla="*/ 4645573 h 4645573"/>
                <a:gd name="connsiteX2" fmla="*/ 770903 w 1541806"/>
                <a:gd name="connsiteY2" fmla="*/ 4645573 h 4645573"/>
                <a:gd name="connsiteX3" fmla="*/ 0 w 1541806"/>
                <a:gd name="connsiteY3" fmla="*/ 3874670 h 4645573"/>
                <a:gd name="connsiteX4" fmla="*/ 0 w 1541806"/>
                <a:gd name="connsiteY4" fmla="*/ 770903 h 4645573"/>
                <a:gd name="connsiteX5" fmla="*/ 770903 w 1541806"/>
                <a:gd name="connsiteY5" fmla="*/ 0 h 4645573"/>
                <a:gd name="connsiteX6" fmla="*/ 770903 w 1541806"/>
                <a:gd name="connsiteY6" fmla="*/ 0 h 4645573"/>
                <a:gd name="connsiteX0" fmla="*/ 770903 w 770903"/>
                <a:gd name="connsiteY0" fmla="*/ 4645573 h 4645573"/>
                <a:gd name="connsiteX1" fmla="*/ 770903 w 770903"/>
                <a:gd name="connsiteY1" fmla="*/ 4645573 h 4645573"/>
                <a:gd name="connsiteX2" fmla="*/ 0 w 770903"/>
                <a:gd name="connsiteY2" fmla="*/ 3874670 h 4645573"/>
                <a:gd name="connsiteX3" fmla="*/ 0 w 770903"/>
                <a:gd name="connsiteY3" fmla="*/ 770903 h 4645573"/>
                <a:gd name="connsiteX4" fmla="*/ 770903 w 770903"/>
                <a:gd name="connsiteY4" fmla="*/ 0 h 4645573"/>
                <a:gd name="connsiteX5" fmla="*/ 770903 w 770903"/>
                <a:gd name="connsiteY5" fmla="*/ 0 h 464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903" h="4645573">
                  <a:moveTo>
                    <a:pt x="770903" y="4645573"/>
                  </a:moveTo>
                  <a:lnTo>
                    <a:pt x="770903" y="4645573"/>
                  </a:lnTo>
                  <a:cubicBezTo>
                    <a:pt x="345145" y="4645573"/>
                    <a:pt x="0" y="4300428"/>
                    <a:pt x="0" y="3874670"/>
                  </a:cubicBezTo>
                  <a:lnTo>
                    <a:pt x="0" y="770903"/>
                  </a:lnTo>
                  <a:cubicBezTo>
                    <a:pt x="0" y="345145"/>
                    <a:pt x="345145" y="0"/>
                    <a:pt x="770903" y="0"/>
                  </a:cubicBezTo>
                  <a:lnTo>
                    <a:pt x="770903" y="0"/>
                  </a:lnTo>
                </a:path>
              </a:pathLst>
            </a:custGeom>
            <a:noFill/>
            <a:ln w="19050" cap="rnd">
              <a:solidFill>
                <a:srgbClr val="CACED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cxnSp>
          <p:nvCxnSpPr>
            <p:cNvPr id="9" name="Straight Arrow Connector 8">
              <a:extLst>
                <a:ext uri="{FF2B5EF4-FFF2-40B4-BE49-F238E27FC236}">
                  <a16:creationId xmlns:a16="http://schemas.microsoft.com/office/drawing/2014/main" id="{D3D61E65-B722-0582-CCF2-C7590EE62418}"/>
                </a:ext>
              </a:extLst>
            </p:cNvPr>
            <p:cNvCxnSpPr>
              <a:cxnSpLocks/>
            </p:cNvCxnSpPr>
            <p:nvPr/>
          </p:nvCxnSpPr>
          <p:spPr>
            <a:xfrm>
              <a:off x="4623371" y="3751951"/>
              <a:ext cx="744700" cy="0"/>
            </a:xfrm>
            <a:prstGeom prst="straightConnector1">
              <a:avLst/>
            </a:prstGeom>
            <a:ln w="19050" cap="rnd">
              <a:solidFill>
                <a:srgbClr val="CACED1"/>
              </a:solidFill>
              <a:round/>
              <a:tailEnd type="oval" w="lg" len="lg"/>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7365FF2A-3C63-7C59-9CCD-F78AABE440E6}"/>
              </a:ext>
            </a:extLst>
          </p:cNvPr>
          <p:cNvPicPr>
            <a:picLocks noChangeAspect="1"/>
          </p:cNvPicPr>
          <p:nvPr/>
        </p:nvPicPr>
        <p:blipFill>
          <a:blip r:embed="rId2"/>
          <a:stretch>
            <a:fillRect/>
          </a:stretch>
        </p:blipFill>
        <p:spPr>
          <a:xfrm>
            <a:off x="5788573" y="1842759"/>
            <a:ext cx="5934681" cy="3710583"/>
          </a:xfrm>
          <a:prstGeom prst="rect">
            <a:avLst/>
          </a:prstGeom>
          <a:effectLst>
            <a:outerShdw blurRad="174671" dir="2700000" algn="tl" rotWithShape="0">
              <a:prstClr val="black">
                <a:alpha val="40000"/>
              </a:prstClr>
            </a:outerShdw>
            <a:reflection endPos="0" dir="5400000" sy="-100000" algn="bl" rotWithShape="0"/>
          </a:effectLst>
        </p:spPr>
      </p:pic>
    </p:spTree>
    <p:extLst>
      <p:ext uri="{BB962C8B-B14F-4D97-AF65-F5344CB8AC3E}">
        <p14:creationId xmlns:p14="http://schemas.microsoft.com/office/powerpoint/2010/main" val="145617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8D76A-A542-1E0C-B831-97F29370B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2A7C3-8EFE-BB55-22FE-06DA29499B2E}"/>
              </a:ext>
            </a:extLst>
          </p:cNvPr>
          <p:cNvSpPr>
            <a:spLocks noGrp="1"/>
          </p:cNvSpPr>
          <p:nvPr>
            <p:ph type="title"/>
          </p:nvPr>
        </p:nvSpPr>
        <p:spPr/>
        <p:txBody>
          <a:bodyPr/>
          <a:lstStyle/>
          <a:p>
            <a:r>
              <a:rPr lang="en-US"/>
              <a:t>LinkedIn Handbook​</a:t>
            </a:r>
          </a:p>
        </p:txBody>
      </p:sp>
      <p:sp>
        <p:nvSpPr>
          <p:cNvPr id="7" name="Rectangle: Rounded Corners 6">
            <a:extLst>
              <a:ext uri="{FF2B5EF4-FFF2-40B4-BE49-F238E27FC236}">
                <a16:creationId xmlns:a16="http://schemas.microsoft.com/office/drawing/2014/main" id="{A5571265-0BB2-7854-4E93-A4141F8F1845}"/>
              </a:ext>
            </a:extLst>
          </p:cNvPr>
          <p:cNvSpPr/>
          <p:nvPr/>
        </p:nvSpPr>
        <p:spPr>
          <a:xfrm>
            <a:off x="750235" y="1441739"/>
            <a:ext cx="3320724" cy="4512624"/>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nchorCtr="0"/>
          <a:lstStyle/>
          <a:p>
            <a:pPr>
              <a:spcAft>
                <a:spcPts val="600"/>
              </a:spcAft>
            </a:pPr>
            <a:r>
              <a:rPr lang="en-GB" sz="1600" b="1">
                <a:solidFill>
                  <a:srgbClr val="000000"/>
                </a:solidFill>
              </a:rPr>
              <a:t>LinkedIn Handbook</a:t>
            </a:r>
          </a:p>
          <a:p>
            <a:pPr>
              <a:spcAft>
                <a:spcPts val="600"/>
              </a:spcAft>
            </a:pPr>
            <a:endParaRPr lang="en-GB" sz="1600" b="1">
              <a:solidFill>
                <a:srgbClr val="000000"/>
              </a:solidFill>
            </a:endParaRPr>
          </a:p>
          <a:p>
            <a:pPr>
              <a:spcAft>
                <a:spcPts val="600"/>
              </a:spcAft>
            </a:pPr>
            <a:r>
              <a:rPr lang="en-GB" sz="1600">
                <a:solidFill>
                  <a:srgbClr val="000000"/>
                </a:solidFill>
              </a:rPr>
              <a:t>This comprehensive guide is designed to support the planning, targeting, and execution of LinkedIn paid campaigns. It covers key areas including </a:t>
            </a:r>
            <a:r>
              <a:rPr lang="en-GB" sz="1600" b="1">
                <a:solidFill>
                  <a:srgbClr val="000000"/>
                </a:solidFill>
              </a:rPr>
              <a:t>audience segmentation</a:t>
            </a:r>
            <a:r>
              <a:rPr lang="en-GB" sz="1600">
                <a:solidFill>
                  <a:srgbClr val="000000"/>
                </a:solidFill>
              </a:rPr>
              <a:t>, </a:t>
            </a:r>
            <a:r>
              <a:rPr lang="en-GB" sz="1600" b="1">
                <a:solidFill>
                  <a:srgbClr val="000000"/>
                </a:solidFill>
              </a:rPr>
              <a:t>ad formats</a:t>
            </a:r>
            <a:r>
              <a:rPr lang="en-GB" sz="1600">
                <a:solidFill>
                  <a:srgbClr val="000000"/>
                </a:solidFill>
              </a:rPr>
              <a:t>, </a:t>
            </a:r>
            <a:r>
              <a:rPr lang="en-GB" sz="1600" b="1">
                <a:solidFill>
                  <a:srgbClr val="000000"/>
                </a:solidFill>
              </a:rPr>
              <a:t>campaign setup</a:t>
            </a:r>
            <a:r>
              <a:rPr lang="en-GB" sz="1600">
                <a:solidFill>
                  <a:srgbClr val="000000"/>
                </a:solidFill>
              </a:rPr>
              <a:t>, and </a:t>
            </a:r>
            <a:r>
              <a:rPr lang="en-GB" sz="1600" b="1">
                <a:solidFill>
                  <a:srgbClr val="000000"/>
                </a:solidFill>
              </a:rPr>
              <a:t>optimization strategies</a:t>
            </a:r>
            <a:r>
              <a:rPr lang="en-GB" sz="1600">
                <a:solidFill>
                  <a:srgbClr val="000000"/>
                </a:solidFill>
              </a:rPr>
              <a:t>. The content is tailored to align with IQVIA’s marketing approach, helping teams build effective and consistent campaigns across LinkedIn.</a:t>
            </a:r>
            <a:endParaRPr lang="en-US" sz="1600">
              <a:solidFill>
                <a:srgbClr val="000000"/>
              </a:solidFill>
              <a:ea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3507378F-020A-2517-030C-1C0E71B4EBD7}"/>
              </a:ext>
            </a:extLst>
          </p:cNvPr>
          <p:cNvGrpSpPr/>
          <p:nvPr/>
        </p:nvGrpSpPr>
        <p:grpSpPr>
          <a:xfrm>
            <a:off x="3940632" y="1465951"/>
            <a:ext cx="1408608" cy="4464200"/>
            <a:chOff x="3959463" y="1519851"/>
            <a:chExt cx="1408608" cy="4464200"/>
          </a:xfrm>
        </p:grpSpPr>
        <p:sp>
          <p:nvSpPr>
            <p:cNvPr id="8" name="Rectangle: Rounded Corners 7">
              <a:extLst>
                <a:ext uri="{FF2B5EF4-FFF2-40B4-BE49-F238E27FC236}">
                  <a16:creationId xmlns:a16="http://schemas.microsoft.com/office/drawing/2014/main" id="{F0D9945C-EF5A-BFAC-AC1D-7975097A066D}"/>
                </a:ext>
              </a:extLst>
            </p:cNvPr>
            <p:cNvSpPr/>
            <p:nvPr/>
          </p:nvSpPr>
          <p:spPr>
            <a:xfrm rot="10800000">
              <a:off x="3959463" y="1519851"/>
              <a:ext cx="659174" cy="4464200"/>
            </a:xfrm>
            <a:custGeom>
              <a:avLst/>
              <a:gdLst>
                <a:gd name="connsiteX0" fmla="*/ 0 w 1541806"/>
                <a:gd name="connsiteY0" fmla="*/ 770903 h 4645573"/>
                <a:gd name="connsiteX1" fmla="*/ 770903 w 1541806"/>
                <a:gd name="connsiteY1" fmla="*/ 0 h 4645573"/>
                <a:gd name="connsiteX2" fmla="*/ 770903 w 1541806"/>
                <a:gd name="connsiteY2" fmla="*/ 0 h 4645573"/>
                <a:gd name="connsiteX3" fmla="*/ 1541806 w 1541806"/>
                <a:gd name="connsiteY3" fmla="*/ 770903 h 4645573"/>
                <a:gd name="connsiteX4" fmla="*/ 1541806 w 1541806"/>
                <a:gd name="connsiteY4" fmla="*/ 3874670 h 4645573"/>
                <a:gd name="connsiteX5" fmla="*/ 770903 w 1541806"/>
                <a:gd name="connsiteY5" fmla="*/ 4645573 h 4645573"/>
                <a:gd name="connsiteX6" fmla="*/ 770903 w 1541806"/>
                <a:gd name="connsiteY6" fmla="*/ 4645573 h 4645573"/>
                <a:gd name="connsiteX7" fmla="*/ 0 w 1541806"/>
                <a:gd name="connsiteY7" fmla="*/ 3874670 h 4645573"/>
                <a:gd name="connsiteX8" fmla="*/ 0 w 1541806"/>
                <a:gd name="connsiteY8" fmla="*/ 770903 h 4645573"/>
                <a:gd name="connsiteX0" fmla="*/ 1541806 w 1633246"/>
                <a:gd name="connsiteY0" fmla="*/ 770903 h 4645573"/>
                <a:gd name="connsiteX1" fmla="*/ 1541806 w 1633246"/>
                <a:gd name="connsiteY1" fmla="*/ 3874670 h 4645573"/>
                <a:gd name="connsiteX2" fmla="*/ 770903 w 1633246"/>
                <a:gd name="connsiteY2" fmla="*/ 4645573 h 4645573"/>
                <a:gd name="connsiteX3" fmla="*/ 770903 w 1633246"/>
                <a:gd name="connsiteY3" fmla="*/ 4645573 h 4645573"/>
                <a:gd name="connsiteX4" fmla="*/ 0 w 1633246"/>
                <a:gd name="connsiteY4" fmla="*/ 3874670 h 4645573"/>
                <a:gd name="connsiteX5" fmla="*/ 0 w 1633246"/>
                <a:gd name="connsiteY5" fmla="*/ 770903 h 4645573"/>
                <a:gd name="connsiteX6" fmla="*/ 770903 w 1633246"/>
                <a:gd name="connsiteY6" fmla="*/ 0 h 4645573"/>
                <a:gd name="connsiteX7" fmla="*/ 770903 w 1633246"/>
                <a:gd name="connsiteY7" fmla="*/ 0 h 4645573"/>
                <a:gd name="connsiteX8" fmla="*/ 1633246 w 1633246"/>
                <a:gd name="connsiteY8" fmla="*/ 862343 h 4645573"/>
                <a:gd name="connsiteX0" fmla="*/ 1541806 w 1541806"/>
                <a:gd name="connsiteY0" fmla="*/ 770903 h 4645573"/>
                <a:gd name="connsiteX1" fmla="*/ 1541806 w 1541806"/>
                <a:gd name="connsiteY1" fmla="*/ 3874670 h 4645573"/>
                <a:gd name="connsiteX2" fmla="*/ 770903 w 1541806"/>
                <a:gd name="connsiteY2" fmla="*/ 4645573 h 4645573"/>
                <a:gd name="connsiteX3" fmla="*/ 770903 w 1541806"/>
                <a:gd name="connsiteY3" fmla="*/ 4645573 h 4645573"/>
                <a:gd name="connsiteX4" fmla="*/ 0 w 1541806"/>
                <a:gd name="connsiteY4" fmla="*/ 3874670 h 4645573"/>
                <a:gd name="connsiteX5" fmla="*/ 0 w 1541806"/>
                <a:gd name="connsiteY5" fmla="*/ 770903 h 4645573"/>
                <a:gd name="connsiteX6" fmla="*/ 770903 w 1541806"/>
                <a:gd name="connsiteY6" fmla="*/ 0 h 4645573"/>
                <a:gd name="connsiteX7" fmla="*/ 770903 w 1541806"/>
                <a:gd name="connsiteY7" fmla="*/ 0 h 4645573"/>
                <a:gd name="connsiteX0" fmla="*/ 1541806 w 1541806"/>
                <a:gd name="connsiteY0" fmla="*/ 3874670 h 4645573"/>
                <a:gd name="connsiteX1" fmla="*/ 770903 w 1541806"/>
                <a:gd name="connsiteY1" fmla="*/ 4645573 h 4645573"/>
                <a:gd name="connsiteX2" fmla="*/ 770903 w 1541806"/>
                <a:gd name="connsiteY2" fmla="*/ 4645573 h 4645573"/>
                <a:gd name="connsiteX3" fmla="*/ 0 w 1541806"/>
                <a:gd name="connsiteY3" fmla="*/ 3874670 h 4645573"/>
                <a:gd name="connsiteX4" fmla="*/ 0 w 1541806"/>
                <a:gd name="connsiteY4" fmla="*/ 770903 h 4645573"/>
                <a:gd name="connsiteX5" fmla="*/ 770903 w 1541806"/>
                <a:gd name="connsiteY5" fmla="*/ 0 h 4645573"/>
                <a:gd name="connsiteX6" fmla="*/ 770903 w 1541806"/>
                <a:gd name="connsiteY6" fmla="*/ 0 h 4645573"/>
                <a:gd name="connsiteX0" fmla="*/ 770903 w 770903"/>
                <a:gd name="connsiteY0" fmla="*/ 4645573 h 4645573"/>
                <a:gd name="connsiteX1" fmla="*/ 770903 w 770903"/>
                <a:gd name="connsiteY1" fmla="*/ 4645573 h 4645573"/>
                <a:gd name="connsiteX2" fmla="*/ 0 w 770903"/>
                <a:gd name="connsiteY2" fmla="*/ 3874670 h 4645573"/>
                <a:gd name="connsiteX3" fmla="*/ 0 w 770903"/>
                <a:gd name="connsiteY3" fmla="*/ 770903 h 4645573"/>
                <a:gd name="connsiteX4" fmla="*/ 770903 w 770903"/>
                <a:gd name="connsiteY4" fmla="*/ 0 h 4645573"/>
                <a:gd name="connsiteX5" fmla="*/ 770903 w 770903"/>
                <a:gd name="connsiteY5" fmla="*/ 0 h 464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903" h="4645573">
                  <a:moveTo>
                    <a:pt x="770903" y="4645573"/>
                  </a:moveTo>
                  <a:lnTo>
                    <a:pt x="770903" y="4645573"/>
                  </a:lnTo>
                  <a:cubicBezTo>
                    <a:pt x="345145" y="4645573"/>
                    <a:pt x="0" y="4300428"/>
                    <a:pt x="0" y="3874670"/>
                  </a:cubicBezTo>
                  <a:lnTo>
                    <a:pt x="0" y="770903"/>
                  </a:lnTo>
                  <a:cubicBezTo>
                    <a:pt x="0" y="345145"/>
                    <a:pt x="345145" y="0"/>
                    <a:pt x="770903" y="0"/>
                  </a:cubicBezTo>
                  <a:lnTo>
                    <a:pt x="770903" y="0"/>
                  </a:lnTo>
                </a:path>
              </a:pathLst>
            </a:custGeom>
            <a:noFill/>
            <a:ln w="19050" cap="rnd">
              <a:solidFill>
                <a:srgbClr val="CACED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cxnSp>
          <p:nvCxnSpPr>
            <p:cNvPr id="9" name="Straight Arrow Connector 8">
              <a:extLst>
                <a:ext uri="{FF2B5EF4-FFF2-40B4-BE49-F238E27FC236}">
                  <a16:creationId xmlns:a16="http://schemas.microsoft.com/office/drawing/2014/main" id="{81F2A5B4-77ED-1A62-62C8-ED011CEC632A}"/>
                </a:ext>
              </a:extLst>
            </p:cNvPr>
            <p:cNvCxnSpPr>
              <a:cxnSpLocks/>
            </p:cNvCxnSpPr>
            <p:nvPr/>
          </p:nvCxnSpPr>
          <p:spPr>
            <a:xfrm>
              <a:off x="4623371" y="3751951"/>
              <a:ext cx="744700" cy="0"/>
            </a:xfrm>
            <a:prstGeom prst="straightConnector1">
              <a:avLst/>
            </a:prstGeom>
            <a:ln w="19050" cap="rnd">
              <a:solidFill>
                <a:srgbClr val="CACED1"/>
              </a:solidFill>
              <a:round/>
              <a:tailEnd type="oval" w="lg" len="lg"/>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BB891AEA-EB71-76C0-AA4F-3672CDA33866}"/>
              </a:ext>
            </a:extLst>
          </p:cNvPr>
          <p:cNvPicPr>
            <a:picLocks noChangeAspect="1"/>
          </p:cNvPicPr>
          <p:nvPr/>
        </p:nvPicPr>
        <p:blipFill>
          <a:blip r:embed="rId2"/>
          <a:stretch>
            <a:fillRect/>
          </a:stretch>
        </p:blipFill>
        <p:spPr>
          <a:xfrm>
            <a:off x="6096000" y="2376323"/>
            <a:ext cx="5056043" cy="2643456"/>
          </a:xfrm>
          <a:prstGeom prst="rect">
            <a:avLst/>
          </a:prstGeom>
          <a:effectLst>
            <a:outerShdw blurRad="174671" dir="2700000" algn="tl" rotWithShape="0">
              <a:prstClr val="black">
                <a:alpha val="40000"/>
              </a:prstClr>
            </a:outerShdw>
            <a:reflection endPos="0" dir="5400000" sy="-100000" algn="bl" rotWithShape="0"/>
          </a:effectLst>
        </p:spPr>
      </p:pic>
    </p:spTree>
    <p:extLst>
      <p:ext uri="{BB962C8B-B14F-4D97-AF65-F5344CB8AC3E}">
        <p14:creationId xmlns:p14="http://schemas.microsoft.com/office/powerpoint/2010/main" val="10107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24718"/>
          </a:schemeClr>
        </a:solidFill>
        <a:effectLst/>
      </p:bgPr>
    </p:bg>
    <p:spTree>
      <p:nvGrpSpPr>
        <p:cNvPr id="1" name="">
          <a:extLst>
            <a:ext uri="{FF2B5EF4-FFF2-40B4-BE49-F238E27FC236}">
              <a16:creationId xmlns:a16="http://schemas.microsoft.com/office/drawing/2014/main" id="{1E48426E-C113-1AE6-0CCD-A5A95BFD7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0AFF5-E683-3AF2-8312-1B04DFEDAA21}"/>
              </a:ext>
            </a:extLst>
          </p:cNvPr>
          <p:cNvSpPr>
            <a:spLocks noGrp="1"/>
          </p:cNvSpPr>
          <p:nvPr>
            <p:ph type="title"/>
          </p:nvPr>
        </p:nvSpPr>
        <p:spPr/>
        <p:txBody>
          <a:bodyPr/>
          <a:lstStyle/>
          <a:p>
            <a:r>
              <a:rPr lang="en-US"/>
              <a:t>Google Ads resources</a:t>
            </a:r>
          </a:p>
        </p:txBody>
      </p:sp>
      <p:sp>
        <p:nvSpPr>
          <p:cNvPr id="3" name="Footer Placeholder 2">
            <a:extLst>
              <a:ext uri="{FF2B5EF4-FFF2-40B4-BE49-F238E27FC236}">
                <a16:creationId xmlns:a16="http://schemas.microsoft.com/office/drawing/2014/main" id="{9033A737-E918-5DF9-97E7-D173945649B8}"/>
              </a:ext>
            </a:extLst>
          </p:cNvPr>
          <p:cNvSpPr>
            <a:spLocks noGrp="1"/>
          </p:cNvSpPr>
          <p:nvPr>
            <p:ph type="ftr" sz="quarter" idx="3"/>
          </p:nvPr>
        </p:nvSpPr>
        <p:spPr/>
        <p:txBody>
          <a:bodyPr/>
          <a:lstStyle/>
          <a:p>
            <a:endParaRPr lang="en-US"/>
          </a:p>
        </p:txBody>
      </p:sp>
      <p:pic>
        <p:nvPicPr>
          <p:cNvPr id="5" name="Picture 4">
            <a:extLst>
              <a:ext uri="{FF2B5EF4-FFF2-40B4-BE49-F238E27FC236}">
                <a16:creationId xmlns:a16="http://schemas.microsoft.com/office/drawing/2014/main" id="{B579971D-B2A3-5307-D18D-FE1B17DE8099}"/>
              </a:ext>
            </a:extLst>
          </p:cNvPr>
          <p:cNvPicPr>
            <a:picLocks noChangeAspect="1"/>
          </p:cNvPicPr>
          <p:nvPr/>
        </p:nvPicPr>
        <p:blipFill>
          <a:blip r:embed="rId3"/>
          <a:stretch>
            <a:fillRect/>
          </a:stretch>
        </p:blipFill>
        <p:spPr>
          <a:xfrm>
            <a:off x="2167774" y="1631869"/>
            <a:ext cx="7772400" cy="3594261"/>
          </a:xfrm>
          <a:prstGeom prst="rect">
            <a:avLst/>
          </a:prstGeom>
          <a:effectLst>
            <a:outerShdw blurRad="41181" dist="102592" dir="2700000" algn="tl" rotWithShape="0">
              <a:prstClr val="black">
                <a:alpha val="40000"/>
              </a:prstClr>
            </a:outerShdw>
          </a:effectLst>
        </p:spPr>
      </p:pic>
    </p:spTree>
    <p:extLst>
      <p:ext uri="{BB962C8B-B14F-4D97-AF65-F5344CB8AC3E}">
        <p14:creationId xmlns:p14="http://schemas.microsoft.com/office/powerpoint/2010/main" val="4177655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QVIA_V3.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Corporate PowerPoint Template" id="{FBF47825-BA15-42F8-B8DD-474EE679720A}" vid="{51500039-90C3-4EE0-82E8-5B46344F180D}"/>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themeOverride>
</file>

<file path=ppt/theme/themeOverride2.xml><?xml version="1.0" encoding="utf-8"?>
<a:themeOverride xmlns:a="http://schemas.openxmlformats.org/drawingml/2006/main">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themeOverride>
</file>

<file path=ppt/theme/themeOverride3.xml><?xml version="1.0" encoding="utf-8"?>
<a:themeOverride xmlns:a="http://schemas.openxmlformats.org/drawingml/2006/main">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41A8027A94C54E8B871968FAA6C492" ma:contentTypeVersion="21" ma:contentTypeDescription="Create a new document." ma:contentTypeScope="" ma:versionID="085b5e18489393a43dc71a21bb56e353">
  <xsd:schema xmlns:xsd="http://www.w3.org/2001/XMLSchema" xmlns:xs="http://www.w3.org/2001/XMLSchema" xmlns:p="http://schemas.microsoft.com/office/2006/metadata/properties" xmlns:ns2="a3d99252-4236-4875-9705-b79300e2d557" xmlns:ns3="1c9b69b2-596d-4757-b9cd-cd8972304baa" targetNamespace="http://schemas.microsoft.com/office/2006/metadata/properties" ma:root="true" ma:fieldsID="16b69c276932791339fb30d8f7cad653" ns2:_="" ns3:_="">
    <xsd:import namespace="a3d99252-4236-4875-9705-b79300e2d557"/>
    <xsd:import namespace="1c9b69b2-596d-4757-b9cd-cd8972304b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DocTags" minOccurs="0"/>
                <xsd:element ref="ns2:MediaLengthInSeconds" minOccurs="0"/>
                <xsd:element ref="ns2:MediaServiceObjectDetectorVersions" minOccurs="0"/>
                <xsd:element ref="ns2:MediaServiceSearchProperties" minOccurs="0"/>
                <xsd:element ref="ns2:About" minOccurs="0"/>
                <xsd:element ref="ns2:Owne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d99252-4236-4875-9705-b79300e2d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68784c8-5187-4d12-af89-ac967a81122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DocTags" ma:index="20" nillable="true" ma:displayName="MediaServiceDocTags" ma:hidden="true" ma:internalName="MediaServiceDocTag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About" ma:index="24" nillable="true" ma:displayName="About" ma:format="Dropdown" ma:internalName="About">
      <xsd:simpleType>
        <xsd:restriction base="dms:Text">
          <xsd:maxLength value="255"/>
        </xsd:restriction>
      </xsd:simpleType>
    </xsd:element>
    <xsd:element name="Owner" ma:index="25" nillable="true" ma:displayName="Owner" ma:format="Dropdown" ma:internalName="Owner">
      <xsd:simpleType>
        <xsd:restriction base="dms:Text">
          <xsd:maxLength value="255"/>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9b69b2-596d-4757-b9cd-cd8972304b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67e752f-aa54-418c-a827-14a947def056}" ma:internalName="TaxCatchAll" ma:showField="CatchAllData" ma:web="1c9b69b2-596d-4757-b9cd-cd8972304b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ner xmlns="a3d99252-4236-4875-9705-b79300e2d557" xsi:nil="true"/>
    <About xmlns="a3d99252-4236-4875-9705-b79300e2d557" xsi:nil="true"/>
    <lcf76f155ced4ddcb4097134ff3c332f xmlns="a3d99252-4236-4875-9705-b79300e2d557">
      <Terms xmlns="http://schemas.microsoft.com/office/infopath/2007/PartnerControls"/>
    </lcf76f155ced4ddcb4097134ff3c332f>
    <TaxCatchAll xmlns="1c9b69b2-596d-4757-b9cd-cd8972304baa" xsi:nil="true"/>
  </documentManagement>
</p:properties>
</file>

<file path=customXml/itemProps1.xml><?xml version="1.0" encoding="utf-8"?>
<ds:datastoreItem xmlns:ds="http://schemas.openxmlformats.org/officeDocument/2006/customXml" ds:itemID="{4423C0CA-5009-47CB-A797-72E4DEC02D6A}">
  <ds:schemaRefs>
    <ds:schemaRef ds:uri="http://schemas.microsoft.com/sharepoint/v3/contenttype/forms"/>
  </ds:schemaRefs>
</ds:datastoreItem>
</file>

<file path=customXml/itemProps2.xml><?xml version="1.0" encoding="utf-8"?>
<ds:datastoreItem xmlns:ds="http://schemas.openxmlformats.org/officeDocument/2006/customXml" ds:itemID="{D678B293-7D8F-428E-9B13-2BCD0914469F}">
  <ds:schemaRefs>
    <ds:schemaRef ds:uri="1c9b69b2-596d-4757-b9cd-cd8972304baa"/>
    <ds:schemaRef ds:uri="a3d99252-4236-4875-9705-b79300e2d5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B204CA-FCBB-484A-9BB6-0F3E53A854A7}">
  <ds:schemaRefs>
    <ds:schemaRef ds:uri="1c9b69b2-596d-4757-b9cd-cd8972304baa"/>
    <ds:schemaRef ds:uri="a3d99252-4236-4875-9705-b79300e2d5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5989ece0-f90e-40bf-9c79-1a7beccdb861}" enabled="0" method="" siteId="{5989ece0-f90e-40bf-9c79-1a7beccdb861}" removed="1"/>
</clbl:labelList>
</file>

<file path=docProps/app.xml><?xml version="1.0" encoding="utf-8"?>
<Properties xmlns="http://schemas.openxmlformats.org/officeDocument/2006/extended-properties" xmlns:vt="http://schemas.openxmlformats.org/officeDocument/2006/docPropsVTypes">
  <Template/>
  <TotalTime>0</TotalTime>
  <Words>501</Words>
  <Application>Microsoft Office PowerPoint</Application>
  <PresentationFormat>Widescreen</PresentationFormat>
  <Paragraphs>45</Paragraphs>
  <Slides>14</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Arial Narrow</vt:lpstr>
      <vt:lpstr>Calibri</vt:lpstr>
      <vt:lpstr>Georgia</vt:lpstr>
      <vt:lpstr>System Font Regular</vt:lpstr>
      <vt:lpstr>Wingdings</vt:lpstr>
      <vt:lpstr>IQVIA_V3.0.0</vt:lpstr>
      <vt:lpstr>think-cell Slide</vt:lpstr>
      <vt:lpstr>Welcome to Marketing Operations Open Office Hours – October Session</vt:lpstr>
      <vt:lpstr>Agenda</vt:lpstr>
      <vt:lpstr>Intro to Paid Campaign resources </vt:lpstr>
      <vt:lpstr>Resources section under Marketing Operations toolbox</vt:lpstr>
      <vt:lpstr>LinkedIn paid campaign resources </vt:lpstr>
      <vt:lpstr>LinkedIn Ad Copy Intake Template</vt:lpstr>
      <vt:lpstr>LinkedIn persona / audience template​</vt:lpstr>
      <vt:lpstr>LinkedIn Handbook​</vt:lpstr>
      <vt:lpstr>Google Ads resources</vt:lpstr>
      <vt:lpstr>Google Targeting / Audience and Ad intake template</vt:lpstr>
      <vt:lpstr>Google Ad Campaign Handbook​</vt:lpstr>
      <vt:lpstr>Demo on how to pull website metrics using Marketing Performance Hub (MPH)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of LinkedIn message ads and click-to-message ads</dc:title>
  <dc:creator>Kamboj, Sandeep</dc:creator>
  <cp:lastModifiedBy>Cuff, Phil</cp:lastModifiedBy>
  <cp:revision>4</cp:revision>
  <cp:lastPrinted>2019-08-20T20:33:24Z</cp:lastPrinted>
  <dcterms:created xsi:type="dcterms:W3CDTF">2025-04-01T04:30:23Z</dcterms:created>
  <dcterms:modified xsi:type="dcterms:W3CDTF">2025-10-09T09:37:35Z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0x0101007741A8027A94C54E8B871968FAA6C492</vt:lpwstr>
  </property>
  <property fmtid="{D5CDD505-2E9C-101B-9397-08002B2CF9AE}" pid="3" name="MediaServiceImageTags">
    <vt:lpwstr/>
  </property>
</Properties>
</file>